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46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1949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the deck. PT Aroma Kopi Toraja — a premium heritage coffee company from the highlands of Toraja, South Sulawesi.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the structure of the profile — eight sections from company background to closing.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Company background. PT Aroma Kopi Toraja, a coffee producer established 2023 in North Toraja, South Sulawesi.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the vision clearly: a leading national agribusiness company with global competitiveness.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missions: quality products, good governance, organizational culture, environment, and partnership networks.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Legal standing: registered Indonesian company with deed of establishment, NIB, NPWP and PIRT certificate.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Process: bean selection, roasting, grinding, hygienic packaging. Two varieties — Arabica and Robusta. Products: green bean, roasted bean, ground coffee. Toraja Arabica carries GI protection.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benefits: farmer-direct selected beans, consistent quality, flexibility for partners, and competitive pricing for long-term partnership.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Transaction flow in four steps, and three accepted payment methods: TT, LC per ICC standards, and bank transfer via BRI.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warmly with the partnership message and full contact details. Invite a long-term coffee partnership.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aromakopitoraja@gmail.com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4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t="7813" b="7813"/>
          <a:stretch/>
        </p:blipFill>
        <p:spPr>
          <a:xfrm>
            <a:off x="9144000" y="0"/>
            <a:ext cx="9144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17920" y="0"/>
            <a:ext cx="12070081" cy="10287000"/>
          </a:xfrm>
          <a:prstGeom prst="rect">
            <a:avLst/>
          </a:prstGeom>
          <a:gradFill rotWithShape="1">
            <a:gsLst>
              <a:gs pos="0">
                <a:srgbClr val="0F2438">
                  <a:alpha val="100000"/>
                </a:srgbClr>
              </a:gs>
              <a:gs pos="36000">
                <a:srgbClr val="0F2438">
                  <a:alpha val="100000"/>
                </a:srgbClr>
              </a:gs>
              <a:gs pos="60000">
                <a:srgbClr val="0F2438">
                  <a:alpha val="62000"/>
                </a:srgbClr>
              </a:gs>
              <a:gs pos="100000">
                <a:srgbClr val="0F2438">
                  <a:alpha val="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en-ID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76200" cy="10287000"/>
          </a:xfrm>
          <a:prstGeom prst="rect">
            <a:avLst/>
          </a:prstGeom>
          <a:gradFill rotWithShape="1">
            <a:gsLst>
              <a:gs pos="0">
                <a:srgbClr val="C2A053">
                  <a:alpha val="100000"/>
                </a:srgbClr>
              </a:gs>
              <a:gs pos="100000">
                <a:srgbClr val="8A6E32">
                  <a:alpha val="10000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ID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alphaModFix amt="8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97000" y="6096000"/>
            <a:ext cx="4191000" cy="41910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181100" y="2586276"/>
            <a:ext cx="1786652" cy="1295400"/>
          </a:xfrm>
          <a:prstGeom prst="roundRect">
            <a:avLst>
              <a:gd name="adj" fmla="val 11765"/>
            </a:avLst>
          </a:prstGeom>
          <a:solidFill>
            <a:srgbClr val="F7F1E5"/>
          </a:solidFill>
          <a:ln/>
          <a:effectLst>
            <a:outerShdw blurRad="381000" dist="152400" dir="5400000" algn="bl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2757726"/>
            <a:ext cx="1253252" cy="9525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181100" y="4300776"/>
            <a:ext cx="10276332" cy="281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b="1" kern="0" spc="375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PT AROMA KOPI TORAJA</a:t>
            </a:r>
            <a:endParaRPr lang="en-US" sz="1575" dirty="0"/>
          </a:p>
        </p:txBody>
      </p:sp>
      <p:sp>
        <p:nvSpPr>
          <p:cNvPr id="9" name="Text 4"/>
          <p:cNvSpPr/>
          <p:nvPr/>
        </p:nvSpPr>
        <p:spPr>
          <a:xfrm>
            <a:off x="1181100" y="4716066"/>
            <a:ext cx="9622383" cy="23864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0050" b="1" kern="0" spc="-150" dirty="0">
                <a:solidFill>
                  <a:srgbClr val="F7F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</a:t>
            </a:r>
            <a:r>
              <a:rPr lang="en-US" sz="10050" b="1" kern="0" spc="-150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PROFILE</a:t>
            </a:r>
            <a:endParaRPr lang="en-US" sz="10050" dirty="0"/>
          </a:p>
        </p:txBody>
      </p:sp>
      <p:sp>
        <p:nvSpPr>
          <p:cNvPr id="10" name="Shape 5"/>
          <p:cNvSpPr/>
          <p:nvPr/>
        </p:nvSpPr>
        <p:spPr>
          <a:xfrm>
            <a:off x="1181100" y="7554039"/>
            <a:ext cx="571500" cy="19050"/>
          </a:xfrm>
          <a:prstGeom prst="rect">
            <a:avLst/>
          </a:prstGeom>
          <a:solidFill>
            <a:srgbClr val="C2A053"/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11" name="Text 6"/>
          <p:cNvSpPr/>
          <p:nvPr/>
        </p:nvSpPr>
        <p:spPr>
          <a:xfrm>
            <a:off x="1905000" y="7426404"/>
            <a:ext cx="6566904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kern="0" spc="38" dirty="0">
                <a:solidFill>
                  <a:srgbClr val="E8DE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Heritage Coffee from the Highlands of Toraja</a:t>
            </a:r>
            <a:endParaRPr lang="en-US" sz="1875" dirty="0"/>
          </a:p>
        </p:txBody>
      </p:sp>
      <p:sp>
        <p:nvSpPr>
          <p:cNvPr id="12" name="Text 7"/>
          <p:cNvSpPr/>
          <p:nvPr/>
        </p:nvSpPr>
        <p:spPr>
          <a:xfrm>
            <a:off x="1181100" y="9528810"/>
            <a:ext cx="3082743" cy="281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kern="0" spc="150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www.aromakopitoraja.org</a:t>
            </a:r>
            <a:endParaRPr lang="en-US" sz="1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24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>
            <a:alphaModFix amt="6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287500" y="666750"/>
            <a:ext cx="3429000" cy="3429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81100" y="876300"/>
            <a:ext cx="1544776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</a:t>
            </a:r>
            <a:endParaRPr lang="en-US" sz="1500" dirty="0"/>
          </a:p>
        </p:txBody>
      </p:sp>
      <p:sp>
        <p:nvSpPr>
          <p:cNvPr id="4" name="Shape 1"/>
          <p:cNvSpPr/>
          <p:nvPr/>
        </p:nvSpPr>
        <p:spPr>
          <a:xfrm>
            <a:off x="2718792" y="985838"/>
            <a:ext cx="438150" cy="9525"/>
          </a:xfrm>
          <a:prstGeom prst="rect">
            <a:avLst/>
          </a:prstGeom>
          <a:gradFill rotWithShape="1">
            <a:gsLst>
              <a:gs pos="0">
                <a:srgbClr val="C2A053">
                  <a:alpha val="100000"/>
                </a:srgbClr>
              </a:gs>
              <a:gs pos="100000">
                <a:srgbClr val="C2A053">
                  <a:alpha val="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en-ID"/>
          </a:p>
        </p:txBody>
      </p:sp>
      <p:sp>
        <p:nvSpPr>
          <p:cNvPr id="5" name="Text 2"/>
          <p:cNvSpPr/>
          <p:nvPr/>
        </p:nvSpPr>
        <p:spPr>
          <a:xfrm>
            <a:off x="1181100" y="1238250"/>
            <a:ext cx="17518380" cy="7543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650" b="1" kern="0" spc="-75" dirty="0">
                <a:solidFill>
                  <a:srgbClr val="F7F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of Contents</a:t>
            </a:r>
            <a:endParaRPr lang="en-US" sz="4650" dirty="0"/>
          </a:p>
        </p:txBody>
      </p:sp>
      <p:sp>
        <p:nvSpPr>
          <p:cNvPr id="6" name="Shape 3"/>
          <p:cNvSpPr/>
          <p:nvPr/>
        </p:nvSpPr>
        <p:spPr>
          <a:xfrm>
            <a:off x="1181100" y="2430780"/>
            <a:ext cx="7753350" cy="975360"/>
          </a:xfrm>
          <a:prstGeom prst="roundRect">
            <a:avLst>
              <a:gd name="adj" fmla="val 11719"/>
            </a:avLst>
          </a:prstGeom>
          <a:solidFill>
            <a:srgbClr val="FFFFFF">
              <a:alpha val="4000"/>
            </a:srgbClr>
          </a:solidFill>
          <a:ln w="7620">
            <a:solidFill>
              <a:srgbClr val="C2A053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ID"/>
          </a:p>
        </p:txBody>
      </p:sp>
      <p:sp>
        <p:nvSpPr>
          <p:cNvPr id="7" name="Text 4"/>
          <p:cNvSpPr/>
          <p:nvPr/>
        </p:nvSpPr>
        <p:spPr>
          <a:xfrm>
            <a:off x="1493520" y="2686050"/>
            <a:ext cx="609600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2274570" y="2718435"/>
            <a:ext cx="9525" cy="400050"/>
          </a:xfrm>
          <a:prstGeom prst="rect">
            <a:avLst/>
          </a:prstGeom>
          <a:solidFill>
            <a:srgbClr val="C2A053">
              <a:alpha val="40000"/>
            </a:srgbClr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9" name="Text 6"/>
          <p:cNvSpPr/>
          <p:nvPr/>
        </p:nvSpPr>
        <p:spPr>
          <a:xfrm>
            <a:off x="2531745" y="2781300"/>
            <a:ext cx="2393716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1E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the Company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9353550" y="2430780"/>
            <a:ext cx="7753350" cy="975360"/>
          </a:xfrm>
          <a:prstGeom prst="roundRect">
            <a:avLst>
              <a:gd name="adj" fmla="val 11719"/>
            </a:avLst>
          </a:prstGeom>
          <a:solidFill>
            <a:srgbClr val="FFFFFF">
              <a:alpha val="4000"/>
            </a:srgbClr>
          </a:solidFill>
          <a:ln w="7620">
            <a:solidFill>
              <a:srgbClr val="C2A053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ID"/>
          </a:p>
        </p:txBody>
      </p:sp>
      <p:sp>
        <p:nvSpPr>
          <p:cNvPr id="11" name="Text 8"/>
          <p:cNvSpPr/>
          <p:nvPr/>
        </p:nvSpPr>
        <p:spPr>
          <a:xfrm>
            <a:off x="9665970" y="2686050"/>
            <a:ext cx="609600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3000" dirty="0"/>
          </a:p>
        </p:txBody>
      </p:sp>
      <p:sp>
        <p:nvSpPr>
          <p:cNvPr id="12" name="Shape 9"/>
          <p:cNvSpPr/>
          <p:nvPr/>
        </p:nvSpPr>
        <p:spPr>
          <a:xfrm>
            <a:off x="10447020" y="2718435"/>
            <a:ext cx="9525" cy="400050"/>
          </a:xfrm>
          <a:prstGeom prst="rect">
            <a:avLst/>
          </a:prstGeom>
          <a:solidFill>
            <a:srgbClr val="C2A053">
              <a:alpha val="40000"/>
            </a:srgbClr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13" name="Text 10"/>
          <p:cNvSpPr/>
          <p:nvPr/>
        </p:nvSpPr>
        <p:spPr>
          <a:xfrm>
            <a:off x="10704195" y="2781300"/>
            <a:ext cx="1214318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1E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Vision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1181100" y="3615690"/>
            <a:ext cx="7753350" cy="975360"/>
          </a:xfrm>
          <a:prstGeom prst="roundRect">
            <a:avLst>
              <a:gd name="adj" fmla="val 11719"/>
            </a:avLst>
          </a:prstGeom>
          <a:solidFill>
            <a:srgbClr val="FFFFFF">
              <a:alpha val="4000"/>
            </a:srgbClr>
          </a:solidFill>
          <a:ln w="7620">
            <a:solidFill>
              <a:srgbClr val="C2A053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ID"/>
          </a:p>
        </p:txBody>
      </p:sp>
      <p:sp>
        <p:nvSpPr>
          <p:cNvPr id="15" name="Text 12"/>
          <p:cNvSpPr/>
          <p:nvPr/>
        </p:nvSpPr>
        <p:spPr>
          <a:xfrm>
            <a:off x="1493520" y="3870960"/>
            <a:ext cx="609600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3000" dirty="0"/>
          </a:p>
        </p:txBody>
      </p:sp>
      <p:sp>
        <p:nvSpPr>
          <p:cNvPr id="16" name="Shape 13"/>
          <p:cNvSpPr/>
          <p:nvPr/>
        </p:nvSpPr>
        <p:spPr>
          <a:xfrm>
            <a:off x="2274570" y="3903345"/>
            <a:ext cx="9525" cy="400050"/>
          </a:xfrm>
          <a:prstGeom prst="rect">
            <a:avLst/>
          </a:prstGeom>
          <a:solidFill>
            <a:srgbClr val="C2A053">
              <a:alpha val="40000"/>
            </a:srgbClr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17" name="Text 14"/>
          <p:cNvSpPr/>
          <p:nvPr/>
        </p:nvSpPr>
        <p:spPr>
          <a:xfrm>
            <a:off x="2531745" y="3966210"/>
            <a:ext cx="1438561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1E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Mission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9353550" y="3615690"/>
            <a:ext cx="7753350" cy="975360"/>
          </a:xfrm>
          <a:prstGeom prst="roundRect">
            <a:avLst>
              <a:gd name="adj" fmla="val 11719"/>
            </a:avLst>
          </a:prstGeom>
          <a:solidFill>
            <a:srgbClr val="FFFFFF">
              <a:alpha val="4000"/>
            </a:srgbClr>
          </a:solidFill>
          <a:ln w="7620">
            <a:solidFill>
              <a:srgbClr val="C2A053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ID"/>
          </a:p>
        </p:txBody>
      </p:sp>
      <p:sp>
        <p:nvSpPr>
          <p:cNvPr id="19" name="Text 16"/>
          <p:cNvSpPr/>
          <p:nvPr/>
        </p:nvSpPr>
        <p:spPr>
          <a:xfrm>
            <a:off x="9665970" y="3870960"/>
            <a:ext cx="609600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3000" dirty="0"/>
          </a:p>
        </p:txBody>
      </p:sp>
      <p:sp>
        <p:nvSpPr>
          <p:cNvPr id="20" name="Shape 17"/>
          <p:cNvSpPr/>
          <p:nvPr/>
        </p:nvSpPr>
        <p:spPr>
          <a:xfrm>
            <a:off x="10447020" y="3903345"/>
            <a:ext cx="9525" cy="400050"/>
          </a:xfrm>
          <a:prstGeom prst="rect">
            <a:avLst/>
          </a:prstGeom>
          <a:solidFill>
            <a:srgbClr val="C2A053">
              <a:alpha val="40000"/>
            </a:srgbClr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21" name="Text 18"/>
          <p:cNvSpPr/>
          <p:nvPr/>
        </p:nvSpPr>
        <p:spPr>
          <a:xfrm>
            <a:off x="10704195" y="3966210"/>
            <a:ext cx="2170021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1E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Legality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1181100" y="4800600"/>
            <a:ext cx="7753350" cy="975360"/>
          </a:xfrm>
          <a:prstGeom prst="roundRect">
            <a:avLst>
              <a:gd name="adj" fmla="val 11719"/>
            </a:avLst>
          </a:prstGeom>
          <a:solidFill>
            <a:srgbClr val="FFFFFF">
              <a:alpha val="4000"/>
            </a:srgbClr>
          </a:solidFill>
          <a:ln w="7620">
            <a:solidFill>
              <a:srgbClr val="C2A053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ID"/>
          </a:p>
        </p:txBody>
      </p:sp>
      <p:sp>
        <p:nvSpPr>
          <p:cNvPr id="23" name="Text 20"/>
          <p:cNvSpPr/>
          <p:nvPr/>
        </p:nvSpPr>
        <p:spPr>
          <a:xfrm>
            <a:off x="1493520" y="5055870"/>
            <a:ext cx="609600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3000" dirty="0"/>
          </a:p>
        </p:txBody>
      </p:sp>
      <p:sp>
        <p:nvSpPr>
          <p:cNvPr id="24" name="Shape 21"/>
          <p:cNvSpPr/>
          <p:nvPr/>
        </p:nvSpPr>
        <p:spPr>
          <a:xfrm>
            <a:off x="2274570" y="5088255"/>
            <a:ext cx="9525" cy="400050"/>
          </a:xfrm>
          <a:prstGeom prst="rect">
            <a:avLst/>
          </a:prstGeom>
          <a:solidFill>
            <a:srgbClr val="C2A053">
              <a:alpha val="40000"/>
            </a:srgbClr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25" name="Text 22"/>
          <p:cNvSpPr/>
          <p:nvPr/>
        </p:nvSpPr>
        <p:spPr>
          <a:xfrm>
            <a:off x="2531745" y="5151120"/>
            <a:ext cx="2390049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1E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Description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9353550" y="4800600"/>
            <a:ext cx="7753350" cy="975360"/>
          </a:xfrm>
          <a:prstGeom prst="roundRect">
            <a:avLst>
              <a:gd name="adj" fmla="val 11719"/>
            </a:avLst>
          </a:prstGeom>
          <a:solidFill>
            <a:srgbClr val="FFFFFF">
              <a:alpha val="4000"/>
            </a:srgbClr>
          </a:solidFill>
          <a:ln w="7620">
            <a:solidFill>
              <a:srgbClr val="C2A053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ID"/>
          </a:p>
        </p:txBody>
      </p:sp>
      <p:sp>
        <p:nvSpPr>
          <p:cNvPr id="27" name="Text 24"/>
          <p:cNvSpPr/>
          <p:nvPr/>
        </p:nvSpPr>
        <p:spPr>
          <a:xfrm>
            <a:off x="9665970" y="5055870"/>
            <a:ext cx="609600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3000" dirty="0"/>
          </a:p>
        </p:txBody>
      </p:sp>
      <p:sp>
        <p:nvSpPr>
          <p:cNvPr id="28" name="Shape 25"/>
          <p:cNvSpPr/>
          <p:nvPr/>
        </p:nvSpPr>
        <p:spPr>
          <a:xfrm>
            <a:off x="10447020" y="5088255"/>
            <a:ext cx="9525" cy="400050"/>
          </a:xfrm>
          <a:prstGeom prst="rect">
            <a:avLst/>
          </a:prstGeom>
          <a:solidFill>
            <a:srgbClr val="C2A053">
              <a:alpha val="40000"/>
            </a:srgbClr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29" name="Text 26"/>
          <p:cNvSpPr/>
          <p:nvPr/>
        </p:nvSpPr>
        <p:spPr>
          <a:xfrm>
            <a:off x="10704195" y="5151120"/>
            <a:ext cx="2435102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1E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Benefits of the Offer</a:t>
            </a:r>
            <a:endParaRPr lang="en-US" sz="1800" dirty="0"/>
          </a:p>
        </p:txBody>
      </p:sp>
      <p:sp>
        <p:nvSpPr>
          <p:cNvPr id="30" name="Shape 27"/>
          <p:cNvSpPr/>
          <p:nvPr/>
        </p:nvSpPr>
        <p:spPr>
          <a:xfrm>
            <a:off x="1181100" y="5985510"/>
            <a:ext cx="7753350" cy="975360"/>
          </a:xfrm>
          <a:prstGeom prst="roundRect">
            <a:avLst>
              <a:gd name="adj" fmla="val 11719"/>
            </a:avLst>
          </a:prstGeom>
          <a:solidFill>
            <a:srgbClr val="FFFFFF">
              <a:alpha val="4000"/>
            </a:srgbClr>
          </a:solidFill>
          <a:ln w="7620">
            <a:solidFill>
              <a:srgbClr val="C2A053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ID"/>
          </a:p>
        </p:txBody>
      </p:sp>
      <p:sp>
        <p:nvSpPr>
          <p:cNvPr id="31" name="Text 28"/>
          <p:cNvSpPr/>
          <p:nvPr/>
        </p:nvSpPr>
        <p:spPr>
          <a:xfrm>
            <a:off x="1493520" y="6240780"/>
            <a:ext cx="609600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3000" dirty="0"/>
          </a:p>
        </p:txBody>
      </p:sp>
      <p:sp>
        <p:nvSpPr>
          <p:cNvPr id="32" name="Shape 29"/>
          <p:cNvSpPr/>
          <p:nvPr/>
        </p:nvSpPr>
        <p:spPr>
          <a:xfrm>
            <a:off x="2274570" y="6273165"/>
            <a:ext cx="9525" cy="400050"/>
          </a:xfrm>
          <a:prstGeom prst="rect">
            <a:avLst/>
          </a:prstGeom>
          <a:solidFill>
            <a:srgbClr val="C2A053">
              <a:alpha val="40000"/>
            </a:srgbClr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33" name="Text 30"/>
          <p:cNvSpPr/>
          <p:nvPr/>
        </p:nvSpPr>
        <p:spPr>
          <a:xfrm>
            <a:off x="2531745" y="6336030"/>
            <a:ext cx="2999446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1E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&amp; Payment System</a:t>
            </a:r>
            <a:endParaRPr lang="en-US" sz="1800" dirty="0"/>
          </a:p>
        </p:txBody>
      </p:sp>
      <p:sp>
        <p:nvSpPr>
          <p:cNvPr id="34" name="Shape 31"/>
          <p:cNvSpPr/>
          <p:nvPr/>
        </p:nvSpPr>
        <p:spPr>
          <a:xfrm>
            <a:off x="9353550" y="5985510"/>
            <a:ext cx="7753350" cy="975360"/>
          </a:xfrm>
          <a:prstGeom prst="roundRect">
            <a:avLst>
              <a:gd name="adj" fmla="val 11719"/>
            </a:avLst>
          </a:prstGeom>
          <a:solidFill>
            <a:srgbClr val="FFFFFF">
              <a:alpha val="4000"/>
            </a:srgbClr>
          </a:solidFill>
          <a:ln w="7620">
            <a:solidFill>
              <a:srgbClr val="C2A053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ID"/>
          </a:p>
        </p:txBody>
      </p:sp>
      <p:sp>
        <p:nvSpPr>
          <p:cNvPr id="35" name="Text 32"/>
          <p:cNvSpPr/>
          <p:nvPr/>
        </p:nvSpPr>
        <p:spPr>
          <a:xfrm>
            <a:off x="9665970" y="6240780"/>
            <a:ext cx="609600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3000" dirty="0"/>
          </a:p>
        </p:txBody>
      </p:sp>
      <p:sp>
        <p:nvSpPr>
          <p:cNvPr id="36" name="Shape 33"/>
          <p:cNvSpPr/>
          <p:nvPr/>
        </p:nvSpPr>
        <p:spPr>
          <a:xfrm>
            <a:off x="10447020" y="6273165"/>
            <a:ext cx="9525" cy="400050"/>
          </a:xfrm>
          <a:prstGeom prst="rect">
            <a:avLst/>
          </a:prstGeom>
          <a:solidFill>
            <a:srgbClr val="C2A053">
              <a:alpha val="40000"/>
            </a:srgbClr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37" name="Text 34"/>
          <p:cNvSpPr/>
          <p:nvPr/>
        </p:nvSpPr>
        <p:spPr>
          <a:xfrm>
            <a:off x="10704195" y="6336030"/>
            <a:ext cx="1233845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1E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800" dirty="0"/>
          </a:p>
        </p:txBody>
      </p:sp>
      <p:sp>
        <p:nvSpPr>
          <p:cNvPr id="38" name="Text 35"/>
          <p:cNvSpPr/>
          <p:nvPr/>
        </p:nvSpPr>
        <p:spPr>
          <a:xfrm>
            <a:off x="16962359" y="9608820"/>
            <a:ext cx="792242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kern="0" spc="150" dirty="0">
                <a:solidFill>
                  <a:srgbClr val="C2A053">
                    <a:alpha val="7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10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24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81100" y="1572578"/>
            <a:ext cx="3926443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— ABOUT THE COMPANY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1181100" y="1934528"/>
            <a:ext cx="8138999" cy="1257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F7F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the Company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1181100" y="3363278"/>
            <a:ext cx="5886450" cy="1043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650" dirty="0">
                <a:solidFill>
                  <a:srgbClr val="E8DEC9">
                    <a:alpha val="78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Rooted in the highlands of Tana Toraja, we cultivate and produce specialty Indonesian coffee with a heritage of quality and an authentic single-origin character.</a:t>
            </a:r>
            <a:endParaRPr lang="en-US" sz="1650" dirty="0"/>
          </a:p>
        </p:txBody>
      </p:sp>
      <p:sp>
        <p:nvSpPr>
          <p:cNvPr id="6" name="Shape 3"/>
          <p:cNvSpPr/>
          <p:nvPr/>
        </p:nvSpPr>
        <p:spPr>
          <a:xfrm>
            <a:off x="1181100" y="4692968"/>
            <a:ext cx="7901940" cy="4021455"/>
          </a:xfrm>
          <a:prstGeom prst="roundRect">
            <a:avLst>
              <a:gd name="adj" fmla="val 4263"/>
            </a:avLst>
          </a:prstGeom>
          <a:solidFill>
            <a:srgbClr val="FBF7EE"/>
          </a:solidFill>
          <a:ln/>
          <a:effectLst>
            <a:outerShdw blurRad="571500" dist="228600" dir="5400000" algn="bl" rotWithShape="0">
              <a:srgbClr val="000000">
                <a:alpha val="32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sp>
        <p:nvSpPr>
          <p:cNvPr id="7" name="Shape 4"/>
          <p:cNvSpPr/>
          <p:nvPr/>
        </p:nvSpPr>
        <p:spPr>
          <a:xfrm>
            <a:off x="1562100" y="5799773"/>
            <a:ext cx="7139940" cy="9525"/>
          </a:xfrm>
          <a:prstGeom prst="rect">
            <a:avLst/>
          </a:prstGeom>
          <a:solidFill>
            <a:srgbClr val="5E4129">
              <a:alpha val="16000"/>
            </a:srgbClr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8" name="Text 5"/>
          <p:cNvSpPr/>
          <p:nvPr/>
        </p:nvSpPr>
        <p:spPr>
          <a:xfrm>
            <a:off x="1562100" y="5169218"/>
            <a:ext cx="7853934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150" dirty="0">
                <a:solidFill>
                  <a:srgbClr val="A984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NAME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1562100" y="5430203"/>
            <a:ext cx="7853934" cy="274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2A20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PT Aroma Kopi Toraja</a:t>
            </a:r>
            <a:endParaRPr lang="en-US" sz="1575" dirty="0"/>
          </a:p>
        </p:txBody>
      </p:sp>
      <p:sp>
        <p:nvSpPr>
          <p:cNvPr id="10" name="Shape 7"/>
          <p:cNvSpPr/>
          <p:nvPr/>
        </p:nvSpPr>
        <p:spPr>
          <a:xfrm>
            <a:off x="1562100" y="6571298"/>
            <a:ext cx="7139940" cy="9525"/>
          </a:xfrm>
          <a:prstGeom prst="rect">
            <a:avLst/>
          </a:prstGeom>
          <a:solidFill>
            <a:srgbClr val="5E4129">
              <a:alpha val="16000"/>
            </a:srgbClr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11" name="Text 8"/>
          <p:cNvSpPr/>
          <p:nvPr/>
        </p:nvSpPr>
        <p:spPr>
          <a:xfrm>
            <a:off x="1562100" y="5940743"/>
            <a:ext cx="7853934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150" dirty="0">
                <a:solidFill>
                  <a:srgbClr val="A984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FIELD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1562100" y="6201728"/>
            <a:ext cx="7853934" cy="274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2A20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Coffee Producer</a:t>
            </a:r>
            <a:endParaRPr lang="en-US" sz="1575" dirty="0"/>
          </a:p>
        </p:txBody>
      </p:sp>
      <p:sp>
        <p:nvSpPr>
          <p:cNvPr id="13" name="Shape 10"/>
          <p:cNvSpPr/>
          <p:nvPr/>
        </p:nvSpPr>
        <p:spPr>
          <a:xfrm>
            <a:off x="1562100" y="7342823"/>
            <a:ext cx="7139940" cy="9525"/>
          </a:xfrm>
          <a:prstGeom prst="rect">
            <a:avLst/>
          </a:prstGeom>
          <a:solidFill>
            <a:srgbClr val="5E4129">
              <a:alpha val="16000"/>
            </a:srgbClr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14" name="Text 11"/>
          <p:cNvSpPr/>
          <p:nvPr/>
        </p:nvSpPr>
        <p:spPr>
          <a:xfrm>
            <a:off x="1562100" y="6712268"/>
            <a:ext cx="7853934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150" dirty="0">
                <a:solidFill>
                  <a:srgbClr val="A984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 ESTABLISHED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1562100" y="6973253"/>
            <a:ext cx="7853934" cy="274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2A20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</a:t>
            </a:r>
            <a:endParaRPr lang="en-US" sz="1575" dirty="0"/>
          </a:p>
        </p:txBody>
      </p:sp>
      <p:sp>
        <p:nvSpPr>
          <p:cNvPr id="16" name="Text 13"/>
          <p:cNvSpPr/>
          <p:nvPr/>
        </p:nvSpPr>
        <p:spPr>
          <a:xfrm>
            <a:off x="1562100" y="7483793"/>
            <a:ext cx="7853934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150" dirty="0">
                <a:solidFill>
                  <a:srgbClr val="A984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1562100" y="7744778"/>
            <a:ext cx="7354139" cy="6457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1650" dirty="0">
                <a:solidFill>
                  <a:srgbClr val="2A20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Jl. Poros Makale – Rantepao, Lembang Tallulolo, North Toraja District, South Sulawesi Province</a:t>
            </a:r>
            <a:endParaRPr lang="en-US" sz="1650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rcRect t="1606" b="1606"/>
          <a:stretch/>
        </p:blipFill>
        <p:spPr>
          <a:xfrm>
            <a:off x="9692640" y="0"/>
            <a:ext cx="8595360" cy="10287000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9692640" y="0"/>
            <a:ext cx="57150" cy="10287000"/>
          </a:xfrm>
          <a:prstGeom prst="rect">
            <a:avLst/>
          </a:prstGeom>
          <a:gradFill rotWithShape="1">
            <a:gsLst>
              <a:gs pos="0">
                <a:srgbClr val="C2A053">
                  <a:alpha val="100000"/>
                </a:srgbClr>
              </a:gs>
              <a:gs pos="100000">
                <a:srgbClr val="8A6E32">
                  <a:alpha val="10000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24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81100" y="3418404"/>
            <a:ext cx="2530709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— OUR VISION</a:t>
            </a:r>
            <a:endParaRPr lang="en-US" sz="1500" dirty="0"/>
          </a:p>
        </p:txBody>
      </p:sp>
      <p:sp>
        <p:nvSpPr>
          <p:cNvPr id="4" name="Shape 1"/>
          <p:cNvSpPr/>
          <p:nvPr/>
        </p:nvSpPr>
        <p:spPr>
          <a:xfrm>
            <a:off x="3615095" y="3527941"/>
            <a:ext cx="438150" cy="9525"/>
          </a:xfrm>
          <a:prstGeom prst="rect">
            <a:avLst/>
          </a:prstGeom>
          <a:gradFill rotWithShape="1">
            <a:gsLst>
              <a:gs pos="0">
                <a:srgbClr val="C2A053">
                  <a:alpha val="100000"/>
                </a:srgbClr>
              </a:gs>
              <a:gs pos="100000">
                <a:srgbClr val="C2A053">
                  <a:alpha val="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en-ID"/>
          </a:p>
        </p:txBody>
      </p:sp>
      <p:sp>
        <p:nvSpPr>
          <p:cNvPr id="5" name="Shape 2"/>
          <p:cNvSpPr/>
          <p:nvPr/>
        </p:nvSpPr>
        <p:spPr>
          <a:xfrm>
            <a:off x="1181100" y="3894654"/>
            <a:ext cx="38100" cy="192238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2A053">
                  <a:alpha val="100000"/>
                </a:srgbClr>
              </a:gs>
              <a:gs pos="100000">
                <a:srgbClr val="C2A053">
                  <a:alpha val="2000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ID"/>
          </a:p>
        </p:txBody>
      </p:sp>
      <p:sp>
        <p:nvSpPr>
          <p:cNvPr id="6" name="Text 3"/>
          <p:cNvSpPr/>
          <p:nvPr/>
        </p:nvSpPr>
        <p:spPr>
          <a:xfrm>
            <a:off x="1504950" y="3894654"/>
            <a:ext cx="8786508" cy="1960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4350" b="1" kern="0" spc="-37" dirty="0">
                <a:solidFill>
                  <a:srgbClr val="F7F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become a </a:t>
            </a:r>
            <a:r>
              <a:rPr lang="en-US" sz="4350" b="1" kern="0" spc="-37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leading national </a:t>
            </a:r>
            <a:r>
              <a:rPr lang="en-US" sz="4350" b="1" kern="0" spc="-37" dirty="0">
                <a:solidFill>
                  <a:srgbClr val="F7F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agribusiness company with </a:t>
            </a:r>
            <a:r>
              <a:rPr lang="en-US" sz="4350" b="1" kern="0" spc="-37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competitiveness.</a:t>
            </a:r>
            <a:endParaRPr lang="en-US" sz="4350" dirty="0"/>
          </a:p>
        </p:txBody>
      </p:sp>
      <p:sp>
        <p:nvSpPr>
          <p:cNvPr id="7" name="Text 4"/>
          <p:cNvSpPr/>
          <p:nvPr/>
        </p:nvSpPr>
        <p:spPr>
          <a:xfrm>
            <a:off x="1504950" y="6198037"/>
            <a:ext cx="5494020" cy="708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650" dirty="0">
                <a:solidFill>
                  <a:srgbClr val="E8DEC9">
                    <a:alpha val="7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Growing from authentic Toraja roots toward a sustainable, internationally competitive coffee enterprise.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12150210" y="666750"/>
            <a:ext cx="5471041" cy="6446520"/>
          </a:xfrm>
          <a:prstGeom prst="roundRect">
            <a:avLst>
              <a:gd name="adj" fmla="val 2786"/>
            </a:avLst>
          </a:prstGeom>
          <a:ln w="22860">
            <a:solidFill>
              <a:srgbClr val="C2A053">
                <a:alpha val="55000"/>
              </a:srgbClr>
            </a:solidFill>
            <a:prstDash val="solid"/>
          </a:ln>
          <a:effectLst>
            <a:outerShdw blurRad="571500" dist="228600" dir="5400000" algn="bl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rcRect t="5795" b="5795"/>
          <a:stretch/>
        </p:blipFill>
        <p:spPr>
          <a:xfrm>
            <a:off x="12150210" y="666750"/>
            <a:ext cx="5471041" cy="644652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10607040" y="6038850"/>
            <a:ext cx="4348758" cy="3581400"/>
          </a:xfrm>
          <a:prstGeom prst="roundRect">
            <a:avLst>
              <a:gd name="adj" fmla="val 3723"/>
            </a:avLst>
          </a:prstGeom>
          <a:ln w="22860">
            <a:solidFill>
              <a:srgbClr val="F7F1E5"/>
            </a:solidFill>
            <a:prstDash val="solid"/>
          </a:ln>
          <a:effectLst>
            <a:outerShdw blurRad="419100" dist="17145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rcRect l="15849" r="15849"/>
          <a:stretch/>
        </p:blipFill>
        <p:spPr>
          <a:xfrm>
            <a:off x="10607040" y="6038850"/>
            <a:ext cx="4348758" cy="35814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6962359" y="9608820"/>
            <a:ext cx="792242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kern="0" spc="150" dirty="0">
                <a:solidFill>
                  <a:srgbClr val="C2A053">
                    <a:alpha val="7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10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24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81100" y="2809875"/>
            <a:ext cx="2753094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— OUR MISSION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1181100" y="3190875"/>
            <a:ext cx="5262487" cy="1181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7F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Mission</a:t>
            </a:r>
            <a:endParaRPr lang="en-US" sz="4500" dirty="0"/>
          </a:p>
        </p:txBody>
      </p:sp>
      <p:sp>
        <p:nvSpPr>
          <p:cNvPr id="5" name="Shape 2"/>
          <p:cNvSpPr/>
          <p:nvPr/>
        </p:nvSpPr>
        <p:spPr>
          <a:xfrm>
            <a:off x="1181100" y="4619625"/>
            <a:ext cx="5109210" cy="2857500"/>
          </a:xfrm>
          <a:prstGeom prst="roundRect">
            <a:avLst>
              <a:gd name="adj" fmla="val 5333"/>
            </a:avLst>
          </a:prstGeom>
          <a:ln w="22860">
            <a:solidFill>
              <a:srgbClr val="C2A053">
                <a:alpha val="45000"/>
              </a:srgbClr>
            </a:solidFill>
            <a:prstDash val="solid"/>
          </a:ln>
          <a:effectLst>
            <a:outerShdw blurRad="476250" dist="209550" dir="5400000" algn="bl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rcRect t="8387" b="8387"/>
          <a:stretch/>
        </p:blipFill>
        <p:spPr>
          <a:xfrm>
            <a:off x="1203960" y="4642485"/>
            <a:ext cx="5063490" cy="281178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7242810" y="3965257"/>
            <a:ext cx="9864090" cy="9525"/>
          </a:xfrm>
          <a:prstGeom prst="rect">
            <a:avLst/>
          </a:prstGeom>
          <a:solidFill>
            <a:srgbClr val="C2A053">
              <a:alpha val="22000"/>
            </a:srgbClr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8" name="Text 4"/>
          <p:cNvSpPr/>
          <p:nvPr/>
        </p:nvSpPr>
        <p:spPr>
          <a:xfrm>
            <a:off x="7242810" y="3399472"/>
            <a:ext cx="590550" cy="3943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550" b="1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550" dirty="0"/>
          </a:p>
        </p:txBody>
      </p:sp>
      <p:sp>
        <p:nvSpPr>
          <p:cNvPr id="9" name="Text 5"/>
          <p:cNvSpPr/>
          <p:nvPr/>
        </p:nvSpPr>
        <p:spPr>
          <a:xfrm>
            <a:off x="8004810" y="3399472"/>
            <a:ext cx="4581680" cy="3667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725" dirty="0">
                <a:solidFill>
                  <a:srgbClr val="F1E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and produce high-quality products</a:t>
            </a:r>
            <a:endParaRPr lang="en-US" sz="1725" dirty="0"/>
          </a:p>
        </p:txBody>
      </p:sp>
      <p:sp>
        <p:nvSpPr>
          <p:cNvPr id="10" name="Shape 6"/>
          <p:cNvSpPr/>
          <p:nvPr/>
        </p:nvSpPr>
        <p:spPr>
          <a:xfrm>
            <a:off x="7242810" y="4748213"/>
            <a:ext cx="9864090" cy="9525"/>
          </a:xfrm>
          <a:prstGeom prst="rect">
            <a:avLst/>
          </a:prstGeom>
          <a:solidFill>
            <a:srgbClr val="C2A053">
              <a:alpha val="22000"/>
            </a:srgbClr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11" name="Text 7"/>
          <p:cNvSpPr/>
          <p:nvPr/>
        </p:nvSpPr>
        <p:spPr>
          <a:xfrm>
            <a:off x="7242810" y="4182428"/>
            <a:ext cx="590550" cy="3943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550" b="1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550" dirty="0"/>
          </a:p>
        </p:txBody>
      </p:sp>
      <p:sp>
        <p:nvSpPr>
          <p:cNvPr id="12" name="Text 8"/>
          <p:cNvSpPr/>
          <p:nvPr/>
        </p:nvSpPr>
        <p:spPr>
          <a:xfrm>
            <a:off x="8004810" y="4182428"/>
            <a:ext cx="8091512" cy="3667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725" dirty="0">
                <a:solidFill>
                  <a:srgbClr val="F1E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good governance through continuous improvement and investment</a:t>
            </a:r>
            <a:endParaRPr lang="en-US" sz="1725" dirty="0"/>
          </a:p>
        </p:txBody>
      </p:sp>
      <p:sp>
        <p:nvSpPr>
          <p:cNvPr id="13" name="Shape 9"/>
          <p:cNvSpPr/>
          <p:nvPr/>
        </p:nvSpPr>
        <p:spPr>
          <a:xfrm>
            <a:off x="7242810" y="5531168"/>
            <a:ext cx="9864090" cy="9525"/>
          </a:xfrm>
          <a:prstGeom prst="rect">
            <a:avLst/>
          </a:prstGeom>
          <a:solidFill>
            <a:srgbClr val="C2A053">
              <a:alpha val="22000"/>
            </a:srgbClr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14" name="Text 10"/>
          <p:cNvSpPr/>
          <p:nvPr/>
        </p:nvSpPr>
        <p:spPr>
          <a:xfrm>
            <a:off x="7242810" y="4965382"/>
            <a:ext cx="590550" cy="3943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550" b="1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550" dirty="0"/>
          </a:p>
        </p:txBody>
      </p:sp>
      <p:sp>
        <p:nvSpPr>
          <p:cNvPr id="15" name="Text 11"/>
          <p:cNvSpPr/>
          <p:nvPr/>
        </p:nvSpPr>
        <p:spPr>
          <a:xfrm>
            <a:off x="8004810" y="4965382"/>
            <a:ext cx="7582174" cy="3667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725" dirty="0">
                <a:solidFill>
                  <a:srgbClr val="F1E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an organizational culture through competent human resources</a:t>
            </a:r>
            <a:endParaRPr lang="en-US" sz="1725" dirty="0"/>
          </a:p>
        </p:txBody>
      </p:sp>
      <p:sp>
        <p:nvSpPr>
          <p:cNvPr id="16" name="Shape 12"/>
          <p:cNvSpPr/>
          <p:nvPr/>
        </p:nvSpPr>
        <p:spPr>
          <a:xfrm>
            <a:off x="7242810" y="6314123"/>
            <a:ext cx="9864090" cy="9525"/>
          </a:xfrm>
          <a:prstGeom prst="rect">
            <a:avLst/>
          </a:prstGeom>
          <a:solidFill>
            <a:srgbClr val="C2A053">
              <a:alpha val="22000"/>
            </a:srgbClr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17" name="Text 13"/>
          <p:cNvSpPr/>
          <p:nvPr/>
        </p:nvSpPr>
        <p:spPr>
          <a:xfrm>
            <a:off x="7242810" y="5748338"/>
            <a:ext cx="590550" cy="3943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550" b="1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550" dirty="0"/>
          </a:p>
        </p:txBody>
      </p:sp>
      <p:sp>
        <p:nvSpPr>
          <p:cNvPr id="18" name="Text 14"/>
          <p:cNvSpPr/>
          <p:nvPr/>
        </p:nvSpPr>
        <p:spPr>
          <a:xfrm>
            <a:off x="8004810" y="5748338"/>
            <a:ext cx="9363873" cy="3667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725" dirty="0">
                <a:solidFill>
                  <a:srgbClr val="F1E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Participate in preserving the environment and providing benefits to the surrounding area</a:t>
            </a:r>
            <a:endParaRPr lang="en-US" sz="1725" dirty="0"/>
          </a:p>
        </p:txBody>
      </p:sp>
      <p:sp>
        <p:nvSpPr>
          <p:cNvPr id="19" name="Text 15"/>
          <p:cNvSpPr/>
          <p:nvPr/>
        </p:nvSpPr>
        <p:spPr>
          <a:xfrm>
            <a:off x="7242810" y="6531293"/>
            <a:ext cx="590550" cy="3943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550" b="1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550" dirty="0"/>
          </a:p>
        </p:txBody>
      </p:sp>
      <p:sp>
        <p:nvSpPr>
          <p:cNvPr id="20" name="Text 16"/>
          <p:cNvSpPr/>
          <p:nvPr/>
        </p:nvSpPr>
        <p:spPr>
          <a:xfrm>
            <a:off x="8004810" y="6531293"/>
            <a:ext cx="6764536" cy="3667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725" dirty="0">
                <a:solidFill>
                  <a:srgbClr val="F1E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 business partnership networks with relevant institutions</a:t>
            </a:r>
            <a:endParaRPr lang="en-US" sz="1725" dirty="0"/>
          </a:p>
        </p:txBody>
      </p:sp>
      <p:sp>
        <p:nvSpPr>
          <p:cNvPr id="21" name="Text 17"/>
          <p:cNvSpPr/>
          <p:nvPr/>
        </p:nvSpPr>
        <p:spPr>
          <a:xfrm>
            <a:off x="16962359" y="9608820"/>
            <a:ext cx="792242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kern="0" spc="150" dirty="0">
                <a:solidFill>
                  <a:srgbClr val="C2A053">
                    <a:alpha val="7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10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24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81100" y="2566511"/>
            <a:ext cx="37110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— COMPANY LEGALITY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1181100" y="2947511"/>
            <a:ext cx="5450853" cy="11649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4350" b="1" dirty="0">
                <a:solidFill>
                  <a:srgbClr val="F7F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Legality</a:t>
            </a:r>
            <a:endParaRPr lang="en-US" sz="4350" dirty="0"/>
          </a:p>
        </p:txBody>
      </p:sp>
      <p:sp>
        <p:nvSpPr>
          <p:cNvPr id="5" name="Text 2"/>
          <p:cNvSpPr/>
          <p:nvPr/>
        </p:nvSpPr>
        <p:spPr>
          <a:xfrm>
            <a:off x="1181100" y="4283869"/>
            <a:ext cx="4316730" cy="9982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575" dirty="0">
                <a:solidFill>
                  <a:srgbClr val="E8DEC9">
                    <a:alpha val="7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as a fully registered Indonesian business, supported by the official documents below.</a:t>
            </a:r>
            <a:endParaRPr lang="en-US" sz="1575" dirty="0"/>
          </a:p>
        </p:txBody>
      </p:sp>
      <p:sp>
        <p:nvSpPr>
          <p:cNvPr id="6" name="Shape 3"/>
          <p:cNvSpPr/>
          <p:nvPr/>
        </p:nvSpPr>
        <p:spPr>
          <a:xfrm>
            <a:off x="1181100" y="5529739"/>
            <a:ext cx="5292090" cy="2190750"/>
          </a:xfrm>
          <a:prstGeom prst="roundRect">
            <a:avLst>
              <a:gd name="adj" fmla="val 6957"/>
            </a:avLst>
          </a:prstGeom>
          <a:ln w="22860">
            <a:solidFill>
              <a:srgbClr val="C2A053">
                <a:alpha val="40000"/>
              </a:srgbClr>
            </a:solidFill>
            <a:prstDash val="solid"/>
          </a:ln>
          <a:effectLst>
            <a:outerShdw blurRad="476250" dist="209550" dir="5400000" algn="bl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rcRect t="21735" b="21735"/>
          <a:stretch/>
        </p:blipFill>
        <p:spPr>
          <a:xfrm>
            <a:off x="1203960" y="5552599"/>
            <a:ext cx="5246370" cy="214503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7425690" y="3122295"/>
            <a:ext cx="4716780" cy="1897380"/>
          </a:xfrm>
          <a:prstGeom prst="roundRect">
            <a:avLst>
              <a:gd name="adj" fmla="val 8032"/>
            </a:avLst>
          </a:prstGeom>
          <a:solidFill>
            <a:srgbClr val="FBF7EE"/>
          </a:solidFill>
          <a:ln/>
          <a:effectLst>
            <a:outerShdw blurRad="419100" dist="171450" dir="54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sp>
        <p:nvSpPr>
          <p:cNvPr id="9" name="Shape 5"/>
          <p:cNvSpPr/>
          <p:nvPr/>
        </p:nvSpPr>
        <p:spPr>
          <a:xfrm>
            <a:off x="7425690" y="3122295"/>
            <a:ext cx="4716780" cy="38100"/>
          </a:xfrm>
          <a:prstGeom prst="rect">
            <a:avLst/>
          </a:prstGeom>
          <a:solidFill>
            <a:srgbClr val="C2A053"/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10" name="Shape 6"/>
          <p:cNvSpPr/>
          <p:nvPr/>
        </p:nvSpPr>
        <p:spPr>
          <a:xfrm rot="2700000">
            <a:off x="7730490" y="3484245"/>
            <a:ext cx="133350" cy="133350"/>
          </a:xfrm>
          <a:prstGeom prst="rect">
            <a:avLst/>
          </a:prstGeom>
          <a:solidFill>
            <a:srgbClr val="C2A053"/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11" name="Text 7"/>
          <p:cNvSpPr/>
          <p:nvPr/>
        </p:nvSpPr>
        <p:spPr>
          <a:xfrm>
            <a:off x="7730490" y="3808095"/>
            <a:ext cx="451789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1C2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Deed of Establishment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7730490" y="4189095"/>
            <a:ext cx="4517898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kern="0" spc="75" dirty="0">
                <a:solidFill>
                  <a:srgbClr val="A984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REGISTERED LEGAL DOCUMENT</a:t>
            </a:r>
            <a:endParaRPr lang="en-US" sz="1425" dirty="0"/>
          </a:p>
        </p:txBody>
      </p:sp>
      <p:sp>
        <p:nvSpPr>
          <p:cNvPr id="13" name="Shape 9"/>
          <p:cNvSpPr/>
          <p:nvPr/>
        </p:nvSpPr>
        <p:spPr>
          <a:xfrm>
            <a:off x="12390120" y="3122295"/>
            <a:ext cx="4716780" cy="1897380"/>
          </a:xfrm>
          <a:prstGeom prst="roundRect">
            <a:avLst>
              <a:gd name="adj" fmla="val 8032"/>
            </a:avLst>
          </a:prstGeom>
          <a:solidFill>
            <a:srgbClr val="FBF7EE"/>
          </a:solidFill>
          <a:ln/>
          <a:effectLst>
            <a:outerShdw blurRad="419100" dist="171450" dir="54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sp>
        <p:nvSpPr>
          <p:cNvPr id="14" name="Shape 10"/>
          <p:cNvSpPr/>
          <p:nvPr/>
        </p:nvSpPr>
        <p:spPr>
          <a:xfrm>
            <a:off x="12390120" y="3122295"/>
            <a:ext cx="4716780" cy="38100"/>
          </a:xfrm>
          <a:prstGeom prst="rect">
            <a:avLst/>
          </a:prstGeom>
          <a:solidFill>
            <a:srgbClr val="C2A053"/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15" name="Shape 11"/>
          <p:cNvSpPr/>
          <p:nvPr/>
        </p:nvSpPr>
        <p:spPr>
          <a:xfrm rot="2700000">
            <a:off x="12694920" y="3484245"/>
            <a:ext cx="133350" cy="133350"/>
          </a:xfrm>
          <a:prstGeom prst="rect">
            <a:avLst/>
          </a:prstGeom>
          <a:solidFill>
            <a:srgbClr val="C2A053"/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16" name="Text 12"/>
          <p:cNvSpPr/>
          <p:nvPr/>
        </p:nvSpPr>
        <p:spPr>
          <a:xfrm>
            <a:off x="12694920" y="3808095"/>
            <a:ext cx="4230396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1C2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Identification Number (NIB)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12694920" y="4163373"/>
            <a:ext cx="4517898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kern="0" spc="75" dirty="0">
                <a:solidFill>
                  <a:srgbClr val="A984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REGISTERED LEGAL DOCUMENT</a:t>
            </a:r>
            <a:endParaRPr lang="en-US" sz="1425" dirty="0"/>
          </a:p>
        </p:txBody>
      </p:sp>
      <p:sp>
        <p:nvSpPr>
          <p:cNvPr id="18" name="Shape 14"/>
          <p:cNvSpPr/>
          <p:nvPr/>
        </p:nvSpPr>
        <p:spPr>
          <a:xfrm>
            <a:off x="7425690" y="5267325"/>
            <a:ext cx="4716780" cy="1897380"/>
          </a:xfrm>
          <a:prstGeom prst="roundRect">
            <a:avLst>
              <a:gd name="adj" fmla="val 8032"/>
            </a:avLst>
          </a:prstGeom>
          <a:solidFill>
            <a:srgbClr val="FBF7EE"/>
          </a:solidFill>
          <a:ln/>
          <a:effectLst>
            <a:outerShdw blurRad="419100" dist="171450" dir="54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sp>
        <p:nvSpPr>
          <p:cNvPr id="19" name="Shape 15"/>
          <p:cNvSpPr/>
          <p:nvPr/>
        </p:nvSpPr>
        <p:spPr>
          <a:xfrm>
            <a:off x="7425690" y="5267325"/>
            <a:ext cx="4716780" cy="38100"/>
          </a:xfrm>
          <a:prstGeom prst="rect">
            <a:avLst/>
          </a:prstGeom>
          <a:solidFill>
            <a:srgbClr val="C2A053"/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20" name="Shape 16"/>
          <p:cNvSpPr/>
          <p:nvPr/>
        </p:nvSpPr>
        <p:spPr>
          <a:xfrm rot="2700000">
            <a:off x="7730490" y="5629275"/>
            <a:ext cx="133350" cy="133350"/>
          </a:xfrm>
          <a:prstGeom prst="rect">
            <a:avLst/>
          </a:prstGeom>
          <a:solidFill>
            <a:srgbClr val="C2A053"/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21" name="Text 17"/>
          <p:cNvSpPr/>
          <p:nvPr/>
        </p:nvSpPr>
        <p:spPr>
          <a:xfrm>
            <a:off x="7730490" y="5953125"/>
            <a:ext cx="4230396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1C2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Taxpayer Identification Number (NPWP)</a:t>
            </a:r>
            <a:endParaRPr lang="en-US" sz="1800" dirty="0"/>
          </a:p>
        </p:txBody>
      </p:sp>
      <p:sp>
        <p:nvSpPr>
          <p:cNvPr id="22" name="Text 18"/>
          <p:cNvSpPr/>
          <p:nvPr/>
        </p:nvSpPr>
        <p:spPr>
          <a:xfrm>
            <a:off x="7730490" y="6619875"/>
            <a:ext cx="4517898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kern="0" spc="75" dirty="0">
                <a:solidFill>
                  <a:srgbClr val="A984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REGISTERED LEGAL DOCUMENT</a:t>
            </a:r>
            <a:endParaRPr lang="en-US" sz="1425" dirty="0"/>
          </a:p>
        </p:txBody>
      </p:sp>
      <p:sp>
        <p:nvSpPr>
          <p:cNvPr id="23" name="Shape 19"/>
          <p:cNvSpPr/>
          <p:nvPr/>
        </p:nvSpPr>
        <p:spPr>
          <a:xfrm>
            <a:off x="12390120" y="5267325"/>
            <a:ext cx="4716780" cy="1897380"/>
          </a:xfrm>
          <a:prstGeom prst="roundRect">
            <a:avLst>
              <a:gd name="adj" fmla="val 8032"/>
            </a:avLst>
          </a:prstGeom>
          <a:solidFill>
            <a:srgbClr val="FBF7EE"/>
          </a:solidFill>
          <a:ln/>
          <a:effectLst>
            <a:outerShdw blurRad="419100" dist="171450" dir="54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sp>
        <p:nvSpPr>
          <p:cNvPr id="24" name="Shape 20"/>
          <p:cNvSpPr/>
          <p:nvPr/>
        </p:nvSpPr>
        <p:spPr>
          <a:xfrm>
            <a:off x="12390120" y="5267325"/>
            <a:ext cx="4716780" cy="38100"/>
          </a:xfrm>
          <a:prstGeom prst="rect">
            <a:avLst/>
          </a:prstGeom>
          <a:solidFill>
            <a:srgbClr val="C2A053"/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25" name="Shape 21"/>
          <p:cNvSpPr/>
          <p:nvPr/>
        </p:nvSpPr>
        <p:spPr>
          <a:xfrm rot="2700000">
            <a:off x="12694920" y="5629275"/>
            <a:ext cx="133350" cy="133350"/>
          </a:xfrm>
          <a:prstGeom prst="rect">
            <a:avLst/>
          </a:prstGeom>
          <a:solidFill>
            <a:srgbClr val="C2A053"/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26" name="Text 22"/>
          <p:cNvSpPr/>
          <p:nvPr/>
        </p:nvSpPr>
        <p:spPr>
          <a:xfrm>
            <a:off x="12694920" y="5953125"/>
            <a:ext cx="451789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1C2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PIRT Certificate</a:t>
            </a:r>
            <a:endParaRPr lang="en-US" sz="1800" dirty="0"/>
          </a:p>
        </p:txBody>
      </p:sp>
      <p:sp>
        <p:nvSpPr>
          <p:cNvPr id="27" name="Text 23"/>
          <p:cNvSpPr/>
          <p:nvPr/>
        </p:nvSpPr>
        <p:spPr>
          <a:xfrm>
            <a:off x="12694920" y="6334125"/>
            <a:ext cx="4517898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kern="0" spc="75" dirty="0">
                <a:solidFill>
                  <a:srgbClr val="A984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REGISTERED LEGAL DOCUMENT</a:t>
            </a:r>
            <a:endParaRPr lang="en-US" sz="1425" dirty="0"/>
          </a:p>
        </p:txBody>
      </p:sp>
      <p:sp>
        <p:nvSpPr>
          <p:cNvPr id="28" name="Text 24"/>
          <p:cNvSpPr/>
          <p:nvPr/>
        </p:nvSpPr>
        <p:spPr>
          <a:xfrm>
            <a:off x="16962359" y="9608820"/>
            <a:ext cx="792242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kern="0" spc="150" dirty="0">
                <a:solidFill>
                  <a:srgbClr val="C2A053">
                    <a:alpha val="7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10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E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>
            <a:alphaModFix amt="4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52500" y="609600"/>
            <a:ext cx="578423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9A6B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— PRODUCT DESCRIPTION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952500" y="914400"/>
            <a:ext cx="5784235" cy="662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050" b="1" kern="0" spc="-37" dirty="0">
                <a:solidFill>
                  <a:srgbClr val="1631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Description</a:t>
            </a:r>
            <a:endParaRPr lang="en-US" sz="4050" dirty="0"/>
          </a:p>
        </p:txBody>
      </p:sp>
      <p:sp>
        <p:nvSpPr>
          <p:cNvPr id="5" name="Text 2"/>
          <p:cNvSpPr/>
          <p:nvPr/>
        </p:nvSpPr>
        <p:spPr>
          <a:xfrm>
            <a:off x="9749076" y="1314450"/>
            <a:ext cx="2011287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150" dirty="0">
                <a:solidFill>
                  <a:srgbClr val="5E41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BEAN SELECTION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11710869" y="1303020"/>
            <a:ext cx="235387" cy="274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◆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2003406" y="1314450"/>
            <a:ext cx="1160264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150" dirty="0">
                <a:solidFill>
                  <a:srgbClr val="5E41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ROASTING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3220820" y="1303020"/>
            <a:ext cx="235387" cy="274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◆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3513355" y="1314450"/>
            <a:ext cx="1147405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150" dirty="0">
                <a:solidFill>
                  <a:srgbClr val="5E41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GRINDING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14717911" y="1303020"/>
            <a:ext cx="235387" cy="274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◆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5010448" y="1314450"/>
            <a:ext cx="2557558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150" dirty="0">
                <a:solidFill>
                  <a:srgbClr val="5E41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HYGIENIC PACKAGING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952500" y="1767840"/>
            <a:ext cx="10399395" cy="6581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55000"/>
              </a:lnSpc>
              <a:buNone/>
            </a:pPr>
            <a:r>
              <a:rPr lang="en-US" sz="1575" dirty="0">
                <a:solidFill>
                  <a:srgbClr val="4A40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coffee products are processed through stages of bean selection, roasting, grinding, and hygienic packaging to ensure the best quality reaches consumers.</a:t>
            </a:r>
            <a:endParaRPr lang="en-US" sz="1575" dirty="0"/>
          </a:p>
        </p:txBody>
      </p:sp>
      <p:sp>
        <p:nvSpPr>
          <p:cNvPr id="13" name="Shape 10"/>
          <p:cNvSpPr/>
          <p:nvPr/>
        </p:nvSpPr>
        <p:spPr>
          <a:xfrm>
            <a:off x="952500" y="2635568"/>
            <a:ext cx="8048625" cy="6382703"/>
          </a:xfrm>
          <a:prstGeom prst="roundRect">
            <a:avLst>
              <a:gd name="adj" fmla="val 2686"/>
            </a:avLst>
          </a:prstGeom>
          <a:solidFill>
            <a:srgbClr val="FFFFFF"/>
          </a:solidFill>
          <a:ln/>
          <a:effectLst>
            <a:outerShdw blurRad="419100" dist="171450" dir="5400000" algn="bl" rotWithShape="0">
              <a:srgbClr val="5E4129">
                <a:alpha val="16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sp>
        <p:nvSpPr>
          <p:cNvPr id="14" name="Shape 11"/>
          <p:cNvSpPr/>
          <p:nvPr/>
        </p:nvSpPr>
        <p:spPr>
          <a:xfrm>
            <a:off x="1200150" y="2883218"/>
            <a:ext cx="3810000" cy="5887403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ID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rcRect t="-10265" b="-10265"/>
          <a:stretch/>
        </p:blipFill>
        <p:spPr>
          <a:xfrm>
            <a:off x="1200150" y="2883218"/>
            <a:ext cx="3810000" cy="5887403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257800" y="4823936"/>
            <a:ext cx="3845243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225" dirty="0">
                <a:solidFill>
                  <a:srgbClr val="9A6B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VARIETY 01</a:t>
            </a:r>
            <a:endParaRPr lang="en-US" sz="1350" dirty="0"/>
          </a:p>
        </p:txBody>
      </p:sp>
      <p:sp>
        <p:nvSpPr>
          <p:cNvPr id="17" name="Text 13"/>
          <p:cNvSpPr/>
          <p:nvPr/>
        </p:nvSpPr>
        <p:spPr>
          <a:xfrm>
            <a:off x="5257800" y="5094447"/>
            <a:ext cx="3845243" cy="480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631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Arabica</a:t>
            </a:r>
            <a:endParaRPr lang="en-US" sz="2850" dirty="0"/>
          </a:p>
        </p:txBody>
      </p:sp>
      <p:sp>
        <p:nvSpPr>
          <p:cNvPr id="18" name="Shape 14"/>
          <p:cNvSpPr/>
          <p:nvPr/>
        </p:nvSpPr>
        <p:spPr>
          <a:xfrm>
            <a:off x="5257800" y="5669756"/>
            <a:ext cx="438150" cy="28575"/>
          </a:xfrm>
          <a:prstGeom prst="rect">
            <a:avLst/>
          </a:prstGeom>
          <a:solidFill>
            <a:srgbClr val="C2A053"/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19" name="Text 15"/>
          <p:cNvSpPr/>
          <p:nvPr/>
        </p:nvSpPr>
        <p:spPr>
          <a:xfrm>
            <a:off x="5257800" y="5869781"/>
            <a:ext cx="3600545" cy="9982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575" dirty="0">
                <a:solidFill>
                  <a:srgbClr val="4A40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 acidity, floral aroma, medium body, smooth texture, and a clean aftertaste.</a:t>
            </a:r>
            <a:endParaRPr lang="en-US" sz="1575" dirty="0"/>
          </a:p>
        </p:txBody>
      </p:sp>
      <p:sp>
        <p:nvSpPr>
          <p:cNvPr id="20" name="Shape 16"/>
          <p:cNvSpPr/>
          <p:nvPr/>
        </p:nvSpPr>
        <p:spPr>
          <a:xfrm>
            <a:off x="9286875" y="2635568"/>
            <a:ext cx="8048625" cy="6382703"/>
          </a:xfrm>
          <a:prstGeom prst="roundRect">
            <a:avLst>
              <a:gd name="adj" fmla="val 2686"/>
            </a:avLst>
          </a:prstGeom>
          <a:solidFill>
            <a:srgbClr val="FFFFFF"/>
          </a:solidFill>
          <a:ln/>
          <a:effectLst>
            <a:outerShdw blurRad="419100" dist="171450" dir="5400000" algn="bl" rotWithShape="0">
              <a:srgbClr val="5E4129">
                <a:alpha val="16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sp>
        <p:nvSpPr>
          <p:cNvPr id="21" name="Shape 17"/>
          <p:cNvSpPr/>
          <p:nvPr/>
        </p:nvSpPr>
        <p:spPr>
          <a:xfrm>
            <a:off x="9534525" y="2883218"/>
            <a:ext cx="3810000" cy="5887403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ID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rcRect t="-12100" b="-12100"/>
          <a:stretch/>
        </p:blipFill>
        <p:spPr>
          <a:xfrm>
            <a:off x="9534525" y="2883218"/>
            <a:ext cx="3810000" cy="5887403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3592175" y="4823936"/>
            <a:ext cx="3845243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225" dirty="0">
                <a:solidFill>
                  <a:srgbClr val="9A6B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VARIETY 02</a:t>
            </a:r>
            <a:endParaRPr lang="en-US" sz="1350" dirty="0"/>
          </a:p>
        </p:txBody>
      </p:sp>
      <p:sp>
        <p:nvSpPr>
          <p:cNvPr id="24" name="Text 19"/>
          <p:cNvSpPr/>
          <p:nvPr/>
        </p:nvSpPr>
        <p:spPr>
          <a:xfrm>
            <a:off x="13592175" y="5094447"/>
            <a:ext cx="3845243" cy="480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631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Robusta</a:t>
            </a:r>
            <a:endParaRPr lang="en-US" sz="2850" dirty="0"/>
          </a:p>
        </p:txBody>
      </p:sp>
      <p:sp>
        <p:nvSpPr>
          <p:cNvPr id="25" name="Shape 20"/>
          <p:cNvSpPr/>
          <p:nvPr/>
        </p:nvSpPr>
        <p:spPr>
          <a:xfrm>
            <a:off x="13592175" y="5669756"/>
            <a:ext cx="438150" cy="28575"/>
          </a:xfrm>
          <a:prstGeom prst="rect">
            <a:avLst/>
          </a:prstGeom>
          <a:solidFill>
            <a:srgbClr val="C2A053"/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26" name="Text 21"/>
          <p:cNvSpPr/>
          <p:nvPr/>
        </p:nvSpPr>
        <p:spPr>
          <a:xfrm>
            <a:off x="13592175" y="5869781"/>
            <a:ext cx="3600545" cy="9982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575" dirty="0">
                <a:solidFill>
                  <a:srgbClr val="4A40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 acidity, thick body, strong bitter aftertaste, with bitter-chocolate and nutty aromas.</a:t>
            </a:r>
            <a:endParaRPr lang="en-US" sz="1575" dirty="0"/>
          </a:p>
        </p:txBody>
      </p:sp>
      <p:sp>
        <p:nvSpPr>
          <p:cNvPr id="27" name="Text 22"/>
          <p:cNvSpPr/>
          <p:nvPr/>
        </p:nvSpPr>
        <p:spPr>
          <a:xfrm>
            <a:off x="952500" y="9355455"/>
            <a:ext cx="1848493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150" dirty="0">
                <a:solidFill>
                  <a:srgbClr val="5E41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PRODUCTS</a:t>
            </a:r>
            <a:endParaRPr lang="en-US" sz="1350" dirty="0"/>
          </a:p>
        </p:txBody>
      </p:sp>
      <p:sp>
        <p:nvSpPr>
          <p:cNvPr id="28" name="Shape 23"/>
          <p:cNvSpPr/>
          <p:nvPr/>
        </p:nvSpPr>
        <p:spPr>
          <a:xfrm>
            <a:off x="2823448" y="9246870"/>
            <a:ext cx="1467326" cy="430530"/>
          </a:xfrm>
          <a:prstGeom prst="roundRect">
            <a:avLst>
              <a:gd name="adj" fmla="val 50000"/>
            </a:avLst>
          </a:prstGeom>
          <a:solidFill>
            <a:srgbClr val="16314B"/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29" name="Text 24"/>
          <p:cNvSpPr/>
          <p:nvPr/>
        </p:nvSpPr>
        <p:spPr>
          <a:xfrm>
            <a:off x="3052048" y="9351645"/>
            <a:ext cx="1086326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dirty="0">
                <a:solidFill>
                  <a:srgbClr val="F7F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 Bean</a:t>
            </a:r>
            <a:endParaRPr lang="en-US" sz="1425" dirty="0"/>
          </a:p>
        </p:txBody>
      </p:sp>
      <p:sp>
        <p:nvSpPr>
          <p:cNvPr id="30" name="Shape 25"/>
          <p:cNvSpPr/>
          <p:nvPr/>
        </p:nvSpPr>
        <p:spPr>
          <a:xfrm>
            <a:off x="4424124" y="9246870"/>
            <a:ext cx="1648182" cy="430530"/>
          </a:xfrm>
          <a:prstGeom prst="roundRect">
            <a:avLst>
              <a:gd name="adj" fmla="val 50000"/>
            </a:avLst>
          </a:prstGeom>
          <a:solidFill>
            <a:srgbClr val="16314B"/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31" name="Text 26"/>
          <p:cNvSpPr/>
          <p:nvPr/>
        </p:nvSpPr>
        <p:spPr>
          <a:xfrm>
            <a:off x="4652724" y="9351645"/>
            <a:ext cx="1267182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dirty="0">
                <a:solidFill>
                  <a:srgbClr val="F7F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Roasted Bean</a:t>
            </a:r>
            <a:endParaRPr lang="en-US" sz="1425" dirty="0"/>
          </a:p>
        </p:txBody>
      </p:sp>
      <p:sp>
        <p:nvSpPr>
          <p:cNvPr id="32" name="Shape 27"/>
          <p:cNvSpPr/>
          <p:nvPr/>
        </p:nvSpPr>
        <p:spPr>
          <a:xfrm>
            <a:off x="6205657" y="9246870"/>
            <a:ext cx="1726168" cy="430530"/>
          </a:xfrm>
          <a:prstGeom prst="roundRect">
            <a:avLst>
              <a:gd name="adj" fmla="val 50000"/>
            </a:avLst>
          </a:prstGeom>
          <a:solidFill>
            <a:srgbClr val="16314B"/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33" name="Text 28"/>
          <p:cNvSpPr/>
          <p:nvPr/>
        </p:nvSpPr>
        <p:spPr>
          <a:xfrm>
            <a:off x="6434257" y="9351645"/>
            <a:ext cx="1345168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dirty="0">
                <a:solidFill>
                  <a:srgbClr val="F7F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Ground Coffee</a:t>
            </a:r>
            <a:endParaRPr lang="en-US" sz="1425" dirty="0"/>
          </a:p>
        </p:txBody>
      </p:sp>
      <p:sp>
        <p:nvSpPr>
          <p:cNvPr id="34" name="Text 29"/>
          <p:cNvSpPr/>
          <p:nvPr/>
        </p:nvSpPr>
        <p:spPr>
          <a:xfrm>
            <a:off x="13214985" y="9248775"/>
            <a:ext cx="4120515" cy="4648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buNone/>
            </a:pPr>
            <a:r>
              <a:rPr lang="en-US" sz="1425" i="1" dirty="0">
                <a:solidFill>
                  <a:srgbClr val="7A5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Toraja Arabica coffee is recognized under Geographical Indication (GI) protection.</a:t>
            </a:r>
            <a:endParaRPr lang="en-US" sz="14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24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81100" y="2904054"/>
            <a:ext cx="2415588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— THE OFFER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1181100" y="3285054"/>
            <a:ext cx="4885754" cy="15832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F7F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Benefits of the Proposed Offer</a:t>
            </a:r>
            <a:endParaRPr lang="en-US" sz="3900" dirty="0"/>
          </a:p>
        </p:txBody>
      </p:sp>
      <p:sp>
        <p:nvSpPr>
          <p:cNvPr id="5" name="Shape 2"/>
          <p:cNvSpPr/>
          <p:nvPr/>
        </p:nvSpPr>
        <p:spPr>
          <a:xfrm>
            <a:off x="1181100" y="5096946"/>
            <a:ext cx="4743450" cy="2286000"/>
          </a:xfrm>
          <a:prstGeom prst="roundRect">
            <a:avLst>
              <a:gd name="adj" fmla="val 6667"/>
            </a:avLst>
          </a:prstGeom>
          <a:ln w="22860">
            <a:solidFill>
              <a:srgbClr val="C2A053">
                <a:alpha val="40000"/>
              </a:srgbClr>
            </a:solidFill>
            <a:prstDash val="solid"/>
          </a:ln>
          <a:effectLst>
            <a:outerShdw blurRad="476250" dist="209550" dir="5400000" algn="bl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rcRect t="14234" b="14234"/>
          <a:stretch/>
        </p:blipFill>
        <p:spPr>
          <a:xfrm>
            <a:off x="1203960" y="5119807"/>
            <a:ext cx="4697730" cy="224028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1203960" y="5119807"/>
            <a:ext cx="4697730" cy="2240280"/>
          </a:xfrm>
          <a:prstGeom prst="rect">
            <a:avLst/>
          </a:prstGeom>
          <a:gradFill rotWithShape="1">
            <a:gsLst>
              <a:gs pos="0">
                <a:srgbClr val="0F2438">
                  <a:alpha val="0"/>
                </a:srgbClr>
              </a:gs>
              <a:gs pos="100000">
                <a:srgbClr val="0F2438">
                  <a:alpha val="3500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ID"/>
          </a:p>
        </p:txBody>
      </p:sp>
      <p:sp>
        <p:nvSpPr>
          <p:cNvPr id="8" name="Shape 4"/>
          <p:cNvSpPr/>
          <p:nvPr/>
        </p:nvSpPr>
        <p:spPr>
          <a:xfrm>
            <a:off x="6877050" y="3181350"/>
            <a:ext cx="4991100" cy="1838325"/>
          </a:xfrm>
          <a:prstGeom prst="roundRect">
            <a:avLst>
              <a:gd name="adj" fmla="val 8290"/>
            </a:avLst>
          </a:prstGeom>
          <a:solidFill>
            <a:srgbClr val="FBF7EE"/>
          </a:solidFill>
          <a:ln/>
          <a:effectLst>
            <a:outerShdw blurRad="419100" dist="171450" dir="54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sp>
        <p:nvSpPr>
          <p:cNvPr id="9" name="Text 5"/>
          <p:cNvSpPr/>
          <p:nvPr/>
        </p:nvSpPr>
        <p:spPr>
          <a:xfrm>
            <a:off x="7200900" y="3505200"/>
            <a:ext cx="477774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3300" dirty="0"/>
          </a:p>
        </p:txBody>
      </p:sp>
      <p:sp>
        <p:nvSpPr>
          <p:cNvPr id="10" name="Text 6"/>
          <p:cNvSpPr/>
          <p:nvPr/>
        </p:nvSpPr>
        <p:spPr>
          <a:xfrm>
            <a:off x="7200900" y="4076700"/>
            <a:ext cx="4473702" cy="657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875" b="1" dirty="0">
                <a:solidFill>
                  <a:srgbClr val="1631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Selected coffee beans sourced directly from farmers</a:t>
            </a:r>
            <a:endParaRPr lang="en-US" sz="1875" dirty="0"/>
          </a:p>
        </p:txBody>
      </p:sp>
      <p:sp>
        <p:nvSpPr>
          <p:cNvPr id="11" name="Shape 7"/>
          <p:cNvSpPr/>
          <p:nvPr/>
        </p:nvSpPr>
        <p:spPr>
          <a:xfrm>
            <a:off x="12115800" y="3181350"/>
            <a:ext cx="4991100" cy="1838325"/>
          </a:xfrm>
          <a:prstGeom prst="roundRect">
            <a:avLst>
              <a:gd name="adj" fmla="val 8290"/>
            </a:avLst>
          </a:prstGeom>
          <a:solidFill>
            <a:srgbClr val="FBF7EE"/>
          </a:solidFill>
          <a:ln/>
          <a:effectLst>
            <a:outerShdw blurRad="419100" dist="171450" dir="54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sp>
        <p:nvSpPr>
          <p:cNvPr id="12" name="Text 8"/>
          <p:cNvSpPr/>
          <p:nvPr/>
        </p:nvSpPr>
        <p:spPr>
          <a:xfrm>
            <a:off x="12439650" y="3505200"/>
            <a:ext cx="477774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3300" dirty="0"/>
          </a:p>
        </p:txBody>
      </p:sp>
      <p:sp>
        <p:nvSpPr>
          <p:cNvPr id="13" name="Text 9"/>
          <p:cNvSpPr/>
          <p:nvPr/>
        </p:nvSpPr>
        <p:spPr>
          <a:xfrm>
            <a:off x="12439650" y="4076700"/>
            <a:ext cx="4473702" cy="657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875" b="1" dirty="0">
                <a:solidFill>
                  <a:srgbClr val="1631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Consistent quality and taste in every batch</a:t>
            </a:r>
            <a:endParaRPr lang="en-US" sz="1875" dirty="0"/>
          </a:p>
        </p:txBody>
      </p:sp>
      <p:sp>
        <p:nvSpPr>
          <p:cNvPr id="14" name="Shape 10"/>
          <p:cNvSpPr/>
          <p:nvPr/>
        </p:nvSpPr>
        <p:spPr>
          <a:xfrm>
            <a:off x="6877050" y="5267325"/>
            <a:ext cx="4991100" cy="1838325"/>
          </a:xfrm>
          <a:prstGeom prst="roundRect">
            <a:avLst>
              <a:gd name="adj" fmla="val 8290"/>
            </a:avLst>
          </a:prstGeom>
          <a:solidFill>
            <a:srgbClr val="FBF7EE"/>
          </a:solidFill>
          <a:ln/>
          <a:effectLst>
            <a:outerShdw blurRad="419100" dist="171450" dir="54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sp>
        <p:nvSpPr>
          <p:cNvPr id="15" name="Text 11"/>
          <p:cNvSpPr/>
          <p:nvPr/>
        </p:nvSpPr>
        <p:spPr>
          <a:xfrm>
            <a:off x="7200900" y="5591175"/>
            <a:ext cx="477774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3300" dirty="0"/>
          </a:p>
        </p:txBody>
      </p:sp>
      <p:sp>
        <p:nvSpPr>
          <p:cNvPr id="16" name="Text 12"/>
          <p:cNvSpPr/>
          <p:nvPr/>
        </p:nvSpPr>
        <p:spPr>
          <a:xfrm>
            <a:off x="7200900" y="6162675"/>
            <a:ext cx="477774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875" b="1" dirty="0">
                <a:solidFill>
                  <a:srgbClr val="1631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Flexible to meet partner needs</a:t>
            </a:r>
            <a:endParaRPr lang="en-US" sz="1875" dirty="0"/>
          </a:p>
        </p:txBody>
      </p:sp>
      <p:sp>
        <p:nvSpPr>
          <p:cNvPr id="17" name="Shape 13"/>
          <p:cNvSpPr/>
          <p:nvPr/>
        </p:nvSpPr>
        <p:spPr>
          <a:xfrm>
            <a:off x="12115800" y="5267325"/>
            <a:ext cx="4991100" cy="1838325"/>
          </a:xfrm>
          <a:prstGeom prst="roundRect">
            <a:avLst>
              <a:gd name="adj" fmla="val 8290"/>
            </a:avLst>
          </a:prstGeom>
          <a:solidFill>
            <a:srgbClr val="FBF7EE"/>
          </a:solidFill>
          <a:ln/>
          <a:effectLst>
            <a:outerShdw blurRad="419100" dist="171450" dir="54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sp>
        <p:nvSpPr>
          <p:cNvPr id="18" name="Text 14"/>
          <p:cNvSpPr/>
          <p:nvPr/>
        </p:nvSpPr>
        <p:spPr>
          <a:xfrm>
            <a:off x="12439650" y="5591175"/>
            <a:ext cx="477774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3300" dirty="0"/>
          </a:p>
        </p:txBody>
      </p:sp>
      <p:sp>
        <p:nvSpPr>
          <p:cNvPr id="19" name="Text 15"/>
          <p:cNvSpPr/>
          <p:nvPr/>
        </p:nvSpPr>
        <p:spPr>
          <a:xfrm>
            <a:off x="12439650" y="6162675"/>
            <a:ext cx="4473702" cy="657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875" b="1" dirty="0">
                <a:solidFill>
                  <a:srgbClr val="1631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Competitive pricing &amp; long-term partnership benefits</a:t>
            </a:r>
            <a:endParaRPr lang="en-US" sz="1875" dirty="0"/>
          </a:p>
        </p:txBody>
      </p:sp>
      <p:sp>
        <p:nvSpPr>
          <p:cNvPr id="20" name="Text 16"/>
          <p:cNvSpPr/>
          <p:nvPr/>
        </p:nvSpPr>
        <p:spPr>
          <a:xfrm>
            <a:off x="16962359" y="9608820"/>
            <a:ext cx="792242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kern="0" spc="150" dirty="0">
                <a:solidFill>
                  <a:srgbClr val="C2A053">
                    <a:alpha val="7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10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24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7008" y="877824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C2A053"/>
                </a:solidFill>
                <a:latin typeface="Montserrat SemiBold"/>
              </a:rPr>
              <a:t>0 7  —  O R D E R  &amp;  P A Y M E N T  S Y S T E 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07008" y="1307592"/>
            <a:ext cx="896112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800" b="1">
                <a:solidFill>
                  <a:srgbClr val="FFFAF0"/>
                </a:solidFill>
                <a:latin typeface="Montserrat SemiBold"/>
              </a:rPr>
              <a:t>Order &amp; Payment System</a:t>
            </a:r>
          </a:p>
        </p:txBody>
      </p:sp>
      <p:sp>
        <p:nvSpPr>
          <p:cNvPr id="4" name="Oval 3"/>
          <p:cNvSpPr/>
          <p:nvPr/>
        </p:nvSpPr>
        <p:spPr>
          <a:xfrm>
            <a:off x="1892807" y="2587752"/>
            <a:ext cx="640080" cy="640080"/>
          </a:xfrm>
          <a:prstGeom prst="ellipse">
            <a:avLst/>
          </a:prstGeom>
          <a:noFill/>
          <a:ln w="15240">
            <a:solidFill>
              <a:srgbClr val="C2A0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C2A053"/>
                </a:solidFill>
                <a:latin typeface="Montserrat SemiBold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1328" y="3493008"/>
            <a:ext cx="146304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50" b="1">
                <a:solidFill>
                  <a:srgbClr val="FBF7EE"/>
                </a:solidFill>
                <a:latin typeface="Inter"/>
              </a:rPr>
              <a:t>Order</a:t>
            </a:r>
          </a:p>
          <a:p>
            <a:pPr algn="ctr"/>
            <a:r>
              <a:rPr sz="1250" b="1">
                <a:solidFill>
                  <a:srgbClr val="FBF7EE"/>
                </a:solidFill>
                <a:latin typeface="Inter"/>
              </a:rPr>
              <a:t>Confirmation</a:t>
            </a:r>
          </a:p>
        </p:txBody>
      </p:sp>
      <p:sp>
        <p:nvSpPr>
          <p:cNvPr id="6" name="Oval 5"/>
          <p:cNvSpPr/>
          <p:nvPr/>
        </p:nvSpPr>
        <p:spPr>
          <a:xfrm>
            <a:off x="6830568" y="2587752"/>
            <a:ext cx="640080" cy="640080"/>
          </a:xfrm>
          <a:prstGeom prst="ellipse">
            <a:avLst/>
          </a:prstGeom>
          <a:noFill/>
          <a:ln w="15240">
            <a:solidFill>
              <a:srgbClr val="C2A0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C2A053"/>
                </a:solidFill>
                <a:latin typeface="Montserrat SemiBold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19088" y="3493008"/>
            <a:ext cx="146304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50" b="1">
                <a:solidFill>
                  <a:srgbClr val="FBF7EE"/>
                </a:solidFill>
                <a:latin typeface="Inter"/>
              </a:rPr>
              <a:t>Payment</a:t>
            </a:r>
          </a:p>
          <a:p>
            <a:pPr algn="ctr"/>
            <a:r>
              <a:rPr sz="1250" b="1">
                <a:solidFill>
                  <a:srgbClr val="FBF7EE"/>
                </a:solidFill>
                <a:latin typeface="Inter"/>
              </a:rPr>
              <a:t>Arrangement</a:t>
            </a:r>
          </a:p>
        </p:txBody>
      </p:sp>
      <p:sp>
        <p:nvSpPr>
          <p:cNvPr id="8" name="Oval 7"/>
          <p:cNvSpPr/>
          <p:nvPr/>
        </p:nvSpPr>
        <p:spPr>
          <a:xfrm>
            <a:off x="11750040" y="2587752"/>
            <a:ext cx="640080" cy="640080"/>
          </a:xfrm>
          <a:prstGeom prst="ellipse">
            <a:avLst/>
          </a:prstGeom>
          <a:noFill/>
          <a:ln w="15240">
            <a:solidFill>
              <a:srgbClr val="C2A0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C2A053"/>
                </a:solidFill>
                <a:latin typeface="Montserrat SemiBold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59" y="3493008"/>
            <a:ext cx="146304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50" b="1">
                <a:solidFill>
                  <a:srgbClr val="FBF7EE"/>
                </a:solidFill>
                <a:latin typeface="Inter"/>
              </a:rPr>
              <a:t>Production</a:t>
            </a:r>
          </a:p>
          <a:p>
            <a:pPr algn="ctr"/>
            <a:r>
              <a:rPr sz="1250" b="1">
                <a:solidFill>
                  <a:srgbClr val="FBF7EE"/>
                </a:solidFill>
                <a:latin typeface="Inter"/>
              </a:rPr>
              <a:t>Coordination</a:t>
            </a:r>
          </a:p>
        </p:txBody>
      </p:sp>
      <p:sp>
        <p:nvSpPr>
          <p:cNvPr id="10" name="Oval 9"/>
          <p:cNvSpPr/>
          <p:nvPr/>
        </p:nvSpPr>
        <p:spPr>
          <a:xfrm>
            <a:off x="16669511" y="2587752"/>
            <a:ext cx="640080" cy="640080"/>
          </a:xfrm>
          <a:prstGeom prst="ellipse">
            <a:avLst/>
          </a:prstGeom>
          <a:solidFill>
            <a:srgbClr val="C2A053"/>
          </a:solidFill>
          <a:ln>
            <a:solidFill>
              <a:srgbClr val="C2A0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0F2438"/>
                </a:solidFill>
                <a:latin typeface="Montserrat SemiBold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258031" y="3493008"/>
            <a:ext cx="146304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50" b="1">
                <a:solidFill>
                  <a:srgbClr val="FBF7EE"/>
                </a:solidFill>
                <a:latin typeface="Inter"/>
              </a:rPr>
              <a:t>Delivery</a:t>
            </a:r>
          </a:p>
          <a:p>
            <a:pPr algn="ctr"/>
            <a:r>
              <a:rPr sz="1250" b="1">
                <a:solidFill>
                  <a:srgbClr val="FBF7EE"/>
                </a:solidFill>
                <a:latin typeface="Inter"/>
              </a:rPr>
              <a:t>Coordination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18688" y="3035808"/>
            <a:ext cx="2834640" cy="16459"/>
          </a:xfrm>
          <a:prstGeom prst="rect">
            <a:avLst/>
          </a:prstGeom>
          <a:solidFill>
            <a:srgbClr val="695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183879" y="3035808"/>
            <a:ext cx="2807208" cy="16459"/>
          </a:xfrm>
          <a:prstGeom prst="rect">
            <a:avLst/>
          </a:prstGeom>
          <a:solidFill>
            <a:srgbClr val="695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3121640" y="3035808"/>
            <a:ext cx="2651760" cy="16459"/>
          </a:xfrm>
          <a:prstGeom prst="rect">
            <a:avLst/>
          </a:prstGeom>
          <a:solidFill>
            <a:srgbClr val="695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07008" y="4663440"/>
            <a:ext cx="7498079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C2A053"/>
                </a:solidFill>
                <a:latin typeface="Montserrat SemiBold"/>
              </a:rPr>
              <a:t>A C C E P T E D   P A Y M E N T   M E T H O D 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207008" y="5138928"/>
            <a:ext cx="5157216" cy="2560320"/>
          </a:xfrm>
          <a:prstGeom prst="roundRect">
            <a:avLst/>
          </a:prstGeom>
          <a:solidFill>
            <a:srgbClr val="FBF7EE"/>
          </a:solidFill>
          <a:ln w="17780">
            <a:solidFill>
              <a:srgbClr val="C2A0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1207008" y="5166360"/>
            <a:ext cx="32004" cy="2505456"/>
          </a:xfrm>
          <a:prstGeom prst="rect">
            <a:avLst/>
          </a:prstGeom>
          <a:solidFill>
            <a:srgbClr val="C2A0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675120" y="5138928"/>
            <a:ext cx="5157216" cy="2560320"/>
          </a:xfrm>
          <a:prstGeom prst="roundRect">
            <a:avLst/>
          </a:prstGeom>
          <a:solidFill>
            <a:srgbClr val="FBF7EE"/>
          </a:solidFill>
          <a:ln w="17780">
            <a:solidFill>
              <a:srgbClr val="C2A0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675120" y="5166360"/>
            <a:ext cx="32004" cy="2505456"/>
          </a:xfrm>
          <a:prstGeom prst="rect">
            <a:avLst/>
          </a:prstGeom>
          <a:solidFill>
            <a:srgbClr val="C2A0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12143232" y="5138928"/>
            <a:ext cx="5157216" cy="2560320"/>
          </a:xfrm>
          <a:prstGeom prst="roundRect">
            <a:avLst/>
          </a:prstGeom>
          <a:solidFill>
            <a:srgbClr val="FBF7EE"/>
          </a:solidFill>
          <a:ln w="17780">
            <a:solidFill>
              <a:srgbClr val="C2A0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12143232" y="5166360"/>
            <a:ext cx="32004" cy="2505456"/>
          </a:xfrm>
          <a:prstGeom prst="rect">
            <a:avLst/>
          </a:prstGeom>
          <a:solidFill>
            <a:srgbClr val="C2A0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logo_swift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192" y="5477256"/>
            <a:ext cx="1325880" cy="459360"/>
          </a:xfrm>
          <a:prstGeom prst="rect">
            <a:avLst/>
          </a:prstGeom>
        </p:spPr>
      </p:pic>
      <p:pic>
        <p:nvPicPr>
          <p:cNvPr id="23" name="Picture 22" descr="logo_icc_cr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5744" y="5532120"/>
            <a:ext cx="731520" cy="365760"/>
          </a:xfrm>
          <a:prstGeom prst="rect">
            <a:avLst/>
          </a:prstGeom>
        </p:spPr>
      </p:pic>
      <p:pic>
        <p:nvPicPr>
          <p:cNvPr id="24" name="Picture 23" descr="logo_bri_cro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72415" y="5449824"/>
            <a:ext cx="1371600" cy="4572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536192" y="6309360"/>
            <a:ext cx="449884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10263D"/>
                </a:solidFill>
                <a:latin typeface="Montserrat SemiBold"/>
              </a:rPr>
              <a:t>Telegraphic Transfer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36192" y="6766560"/>
            <a:ext cx="4498848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0" b="0">
                <a:solidFill>
                  <a:srgbClr val="664A34"/>
                </a:solidFill>
                <a:latin typeface="Inter"/>
              </a:rPr>
              <a:t>International wire transfer (TT) via the SWIFT</a:t>
            </a:r>
          </a:p>
          <a:p>
            <a:pPr algn="l"/>
            <a:r>
              <a:rPr sz="1270" b="0">
                <a:solidFill>
                  <a:srgbClr val="664A34"/>
                </a:solidFill>
                <a:latin typeface="Inter"/>
              </a:rPr>
              <a:t>network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04304" y="6309360"/>
            <a:ext cx="449884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10263D"/>
                </a:solidFill>
                <a:latin typeface="Montserrat SemiBold"/>
              </a:rPr>
              <a:t>Letter of Credit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04304" y="6766560"/>
            <a:ext cx="4498848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0" b="0">
                <a:solidFill>
                  <a:srgbClr val="664A34"/>
                </a:solidFill>
                <a:latin typeface="Inter"/>
              </a:rPr>
              <a:t>In accordance with International Chamber of</a:t>
            </a:r>
          </a:p>
          <a:p>
            <a:pPr algn="l"/>
            <a:r>
              <a:rPr sz="1270" b="0">
                <a:solidFill>
                  <a:srgbClr val="664A34"/>
                </a:solidFill>
                <a:latin typeface="Inter"/>
              </a:rPr>
              <a:t>Commerce standards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472415" y="6309360"/>
            <a:ext cx="449884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10263D"/>
                </a:solidFill>
                <a:latin typeface="Montserrat SemiBold"/>
              </a:rPr>
              <a:t>Bank Transfer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472415" y="6766560"/>
            <a:ext cx="449884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0" b="0">
                <a:solidFill>
                  <a:srgbClr val="664A34"/>
                </a:solidFill>
                <a:latin typeface="Inter"/>
              </a:rPr>
              <a:t>Via Bank Rakyat Indonesia (BRI)</a:t>
            </a:r>
          </a:p>
        </p:txBody>
      </p:sp>
      <p:sp>
        <p:nvSpPr>
          <p:cNvPr id="31" name="Diamond 30"/>
          <p:cNvSpPr/>
          <p:nvPr/>
        </p:nvSpPr>
        <p:spPr>
          <a:xfrm>
            <a:off x="14630400" y="86868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Diamond 31"/>
          <p:cNvSpPr/>
          <p:nvPr/>
        </p:nvSpPr>
        <p:spPr>
          <a:xfrm>
            <a:off x="15087600" y="86868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Diamond 32"/>
          <p:cNvSpPr/>
          <p:nvPr/>
        </p:nvSpPr>
        <p:spPr>
          <a:xfrm>
            <a:off x="15544800" y="86868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Diamond 33"/>
          <p:cNvSpPr/>
          <p:nvPr/>
        </p:nvSpPr>
        <p:spPr>
          <a:xfrm>
            <a:off x="16002000" y="86868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Diamond 34"/>
          <p:cNvSpPr/>
          <p:nvPr/>
        </p:nvSpPr>
        <p:spPr>
          <a:xfrm>
            <a:off x="16459200" y="86868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Diamond 35"/>
          <p:cNvSpPr/>
          <p:nvPr/>
        </p:nvSpPr>
        <p:spPr>
          <a:xfrm>
            <a:off x="16916400" y="86868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Diamond 36"/>
          <p:cNvSpPr/>
          <p:nvPr/>
        </p:nvSpPr>
        <p:spPr>
          <a:xfrm>
            <a:off x="17373600" y="86868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Diamond 37"/>
          <p:cNvSpPr/>
          <p:nvPr/>
        </p:nvSpPr>
        <p:spPr>
          <a:xfrm>
            <a:off x="14630400" y="91440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Diamond 38"/>
          <p:cNvSpPr/>
          <p:nvPr/>
        </p:nvSpPr>
        <p:spPr>
          <a:xfrm>
            <a:off x="15087600" y="91440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Diamond 39"/>
          <p:cNvSpPr/>
          <p:nvPr/>
        </p:nvSpPr>
        <p:spPr>
          <a:xfrm>
            <a:off x="15544800" y="91440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Diamond 40"/>
          <p:cNvSpPr/>
          <p:nvPr/>
        </p:nvSpPr>
        <p:spPr>
          <a:xfrm>
            <a:off x="16002000" y="91440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Diamond 41"/>
          <p:cNvSpPr/>
          <p:nvPr/>
        </p:nvSpPr>
        <p:spPr>
          <a:xfrm>
            <a:off x="16459200" y="91440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Diamond 42"/>
          <p:cNvSpPr/>
          <p:nvPr/>
        </p:nvSpPr>
        <p:spPr>
          <a:xfrm>
            <a:off x="16916400" y="91440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Diamond 43"/>
          <p:cNvSpPr/>
          <p:nvPr/>
        </p:nvSpPr>
        <p:spPr>
          <a:xfrm>
            <a:off x="17373600" y="91440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Diamond 44"/>
          <p:cNvSpPr/>
          <p:nvPr/>
        </p:nvSpPr>
        <p:spPr>
          <a:xfrm>
            <a:off x="14630400" y="96012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Diamond 45"/>
          <p:cNvSpPr/>
          <p:nvPr/>
        </p:nvSpPr>
        <p:spPr>
          <a:xfrm>
            <a:off x="15087600" y="96012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Diamond 46"/>
          <p:cNvSpPr/>
          <p:nvPr/>
        </p:nvSpPr>
        <p:spPr>
          <a:xfrm>
            <a:off x="15544800" y="96012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Diamond 47"/>
          <p:cNvSpPr/>
          <p:nvPr/>
        </p:nvSpPr>
        <p:spPr>
          <a:xfrm>
            <a:off x="16002000" y="96012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Diamond 48"/>
          <p:cNvSpPr/>
          <p:nvPr/>
        </p:nvSpPr>
        <p:spPr>
          <a:xfrm>
            <a:off x="16459200" y="96012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Diamond 49"/>
          <p:cNvSpPr/>
          <p:nvPr/>
        </p:nvSpPr>
        <p:spPr>
          <a:xfrm>
            <a:off x="16916400" y="96012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Diamond 50"/>
          <p:cNvSpPr/>
          <p:nvPr/>
        </p:nvSpPr>
        <p:spPr>
          <a:xfrm>
            <a:off x="17373600" y="9601200"/>
            <a:ext cx="219456" cy="219456"/>
          </a:xfrm>
          <a:prstGeom prst="diamond">
            <a:avLst/>
          </a:prstGeom>
          <a:noFill/>
          <a:ln w="5715">
            <a:solidFill>
              <a:srgbClr val="19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24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t="2060" b="2060"/>
          <a:stretch/>
        </p:blipFill>
        <p:spPr>
          <a:xfrm>
            <a:off x="10241281" y="0"/>
            <a:ext cx="804672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0"/>
            <a:ext cx="11704320" cy="10287000"/>
          </a:xfrm>
          <a:prstGeom prst="rect">
            <a:avLst/>
          </a:prstGeom>
          <a:gradFill rotWithShape="1">
            <a:gsLst>
              <a:gs pos="0">
                <a:srgbClr val="0F2438">
                  <a:alpha val="100000"/>
                </a:srgbClr>
              </a:gs>
              <a:gs pos="40000">
                <a:srgbClr val="0F2438">
                  <a:alpha val="100000"/>
                </a:srgbClr>
              </a:gs>
              <a:gs pos="64000">
                <a:srgbClr val="0F2438">
                  <a:alpha val="60000"/>
                </a:srgbClr>
              </a:gs>
              <a:gs pos="100000">
                <a:srgbClr val="0F2438">
                  <a:alpha val="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en-ID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76200" cy="10287000"/>
          </a:xfrm>
          <a:prstGeom prst="rect">
            <a:avLst/>
          </a:prstGeom>
          <a:gradFill rotWithShape="1">
            <a:gsLst>
              <a:gs pos="0">
                <a:srgbClr val="C2A053">
                  <a:alpha val="100000"/>
                </a:srgbClr>
              </a:gs>
              <a:gs pos="100000">
                <a:srgbClr val="8A6E32">
                  <a:alpha val="10000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ID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829" y="0"/>
            <a:ext cx="18288000" cy="102870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181100" y="2093595"/>
            <a:ext cx="1421725" cy="1028700"/>
          </a:xfrm>
          <a:prstGeom prst="roundRect">
            <a:avLst>
              <a:gd name="adj" fmla="val 12963"/>
            </a:avLst>
          </a:prstGeom>
          <a:solidFill>
            <a:srgbClr val="F7F1E5"/>
          </a:solidFill>
          <a:ln/>
          <a:effectLst>
            <a:outerShdw blurRad="342900" dist="133350" dir="5400000" algn="bl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ID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0650" y="2226945"/>
            <a:ext cx="1002625" cy="7620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181100" y="3408045"/>
            <a:ext cx="9245651" cy="1958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8400" b="1" kern="0" spc="-150" dirty="0">
                <a:solidFill>
                  <a:srgbClr val="F7F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</a:t>
            </a:r>
            <a:r>
              <a:rPr lang="en-US" sz="8400" b="1" kern="0" spc="-150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8400" dirty="0"/>
          </a:p>
        </p:txBody>
      </p:sp>
      <p:sp>
        <p:nvSpPr>
          <p:cNvPr id="9" name="Text 4"/>
          <p:cNvSpPr/>
          <p:nvPr/>
        </p:nvSpPr>
        <p:spPr>
          <a:xfrm>
            <a:off x="1181100" y="5614035"/>
            <a:ext cx="6671310" cy="9982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575" dirty="0">
                <a:solidFill>
                  <a:srgbClr val="E8DEC9">
                    <a:alpha val="8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 committed to delivering the finest Indonesian coffee — especially from Toraja — with consistent quality and reliable service, and we look forward to building long-term partnerships with clients worldwide.</a:t>
            </a:r>
            <a:endParaRPr lang="en-US" sz="1575" dirty="0"/>
          </a:p>
        </p:txBody>
      </p:sp>
      <p:sp>
        <p:nvSpPr>
          <p:cNvPr id="10" name="Shape 5"/>
          <p:cNvSpPr/>
          <p:nvPr/>
        </p:nvSpPr>
        <p:spPr>
          <a:xfrm>
            <a:off x="1181100" y="6840855"/>
            <a:ext cx="5274707" cy="506730"/>
          </a:xfrm>
          <a:prstGeom prst="roundRect">
            <a:avLst>
              <a:gd name="adj" fmla="val 50000"/>
            </a:avLst>
          </a:prstGeom>
          <a:ln w="7620">
            <a:solidFill>
              <a:srgbClr val="C2A053"/>
            </a:solidFill>
            <a:prstDash val="solid"/>
          </a:ln>
        </p:spPr>
        <p:txBody>
          <a:bodyPr/>
          <a:lstStyle/>
          <a:p>
            <a:endParaRPr lang="en-ID"/>
          </a:p>
        </p:txBody>
      </p:sp>
      <p:sp>
        <p:nvSpPr>
          <p:cNvPr id="11" name="Shape 6"/>
          <p:cNvSpPr/>
          <p:nvPr/>
        </p:nvSpPr>
        <p:spPr>
          <a:xfrm rot="2700000">
            <a:off x="1455420" y="7056120"/>
            <a:ext cx="76200" cy="76200"/>
          </a:xfrm>
          <a:prstGeom prst="rect">
            <a:avLst/>
          </a:prstGeom>
          <a:solidFill>
            <a:srgbClr val="C2A053"/>
          </a:solidFill>
          <a:ln/>
        </p:spPr>
        <p:txBody>
          <a:bodyPr/>
          <a:lstStyle/>
          <a:p>
            <a:endParaRPr lang="en-ID"/>
          </a:p>
        </p:txBody>
      </p:sp>
      <p:sp>
        <p:nvSpPr>
          <p:cNvPr id="12" name="Text 7"/>
          <p:cNvSpPr/>
          <p:nvPr/>
        </p:nvSpPr>
        <p:spPr>
          <a:xfrm>
            <a:off x="1645920" y="6972300"/>
            <a:ext cx="4989124" cy="281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b="1" kern="0" spc="22" dirty="0">
                <a:solidFill>
                  <a:srgbClr val="F7F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Build a Long-Term Coffee Partnership</a:t>
            </a:r>
            <a:endParaRPr lang="en-US" sz="1575" dirty="0"/>
          </a:p>
        </p:txBody>
      </p:sp>
      <p:sp>
        <p:nvSpPr>
          <p:cNvPr id="13" name="Text 8"/>
          <p:cNvSpPr/>
          <p:nvPr/>
        </p:nvSpPr>
        <p:spPr>
          <a:xfrm>
            <a:off x="1181100" y="7728585"/>
            <a:ext cx="192707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150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</a:t>
            </a:r>
            <a:endParaRPr lang="en-US" sz="1275" dirty="0"/>
          </a:p>
        </p:txBody>
      </p:sp>
      <p:sp>
        <p:nvSpPr>
          <p:cNvPr id="14" name="Text 9"/>
          <p:cNvSpPr/>
          <p:nvPr/>
        </p:nvSpPr>
        <p:spPr>
          <a:xfrm>
            <a:off x="1181100" y="7957185"/>
            <a:ext cx="1927074" cy="274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1E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+62 813-1976-4884</a:t>
            </a:r>
            <a:endParaRPr lang="en-US" sz="1575" dirty="0"/>
          </a:p>
        </p:txBody>
      </p:sp>
      <p:sp>
        <p:nvSpPr>
          <p:cNvPr id="15" name="Text 10"/>
          <p:cNvSpPr/>
          <p:nvPr/>
        </p:nvSpPr>
        <p:spPr>
          <a:xfrm>
            <a:off x="3313986" y="7728585"/>
            <a:ext cx="162663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150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1275" dirty="0"/>
          </a:p>
        </p:txBody>
      </p:sp>
      <p:sp>
        <p:nvSpPr>
          <p:cNvPr id="16" name="Text 11">
            <a:hlinkClick r:id="rId6"/>
          </p:cNvPr>
          <p:cNvSpPr/>
          <p:nvPr/>
        </p:nvSpPr>
        <p:spPr>
          <a:xfrm>
            <a:off x="3318095" y="7985760"/>
            <a:ext cx="216068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0000" lnSpcReduction="20000"/>
          </a:bodyPr>
          <a:lstStyle/>
          <a:p>
            <a:r>
              <a:rPr lang="en-US" dirty="0">
                <a:solidFill>
                  <a:srgbClr val="F1E9D8"/>
                </a:solidFill>
                <a:latin typeface="Arial" pitchFamily="34" charset="0"/>
                <a:cs typeface="Arial" pitchFamily="34" charset="-120"/>
              </a:rPr>
              <a:t>aromakopitoraja@gmail.com</a:t>
            </a:r>
            <a:endParaRPr lang="en-US" dirty="0"/>
          </a:p>
          <a:p>
            <a:pPr marL="0" indent="0" algn="l">
              <a:buNone/>
            </a:pPr>
            <a:endParaRPr lang="en-US" sz="1575" dirty="0"/>
          </a:p>
        </p:txBody>
      </p:sp>
      <p:sp>
        <p:nvSpPr>
          <p:cNvPr id="17" name="Text 12"/>
          <p:cNvSpPr/>
          <p:nvPr/>
        </p:nvSpPr>
        <p:spPr>
          <a:xfrm>
            <a:off x="5565912" y="7728585"/>
            <a:ext cx="2482513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150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</a:t>
            </a:r>
            <a:endParaRPr lang="en-US" sz="1275" dirty="0"/>
          </a:p>
        </p:txBody>
      </p:sp>
      <p:sp>
        <p:nvSpPr>
          <p:cNvPr id="18" name="Text 13"/>
          <p:cNvSpPr/>
          <p:nvPr/>
        </p:nvSpPr>
        <p:spPr>
          <a:xfrm>
            <a:off x="5592534" y="7949024"/>
            <a:ext cx="2482513" cy="274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1E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www.aromakopitoraja.org</a:t>
            </a:r>
            <a:endParaRPr lang="en-US" sz="1575" dirty="0"/>
          </a:p>
        </p:txBody>
      </p:sp>
      <p:sp>
        <p:nvSpPr>
          <p:cNvPr id="19" name="Text 14"/>
          <p:cNvSpPr/>
          <p:nvPr/>
        </p:nvSpPr>
        <p:spPr>
          <a:xfrm>
            <a:off x="8112362" y="7720424"/>
            <a:ext cx="2237863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150" dirty="0">
                <a:solidFill>
                  <a:srgbClr val="C2A0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</a:t>
            </a:r>
            <a:endParaRPr lang="en-US" sz="1275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8156" y="7985760"/>
            <a:ext cx="209550" cy="20955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325168" y="7957185"/>
            <a:ext cx="182487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1E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@aroma_kopitoraja</a:t>
            </a:r>
            <a:endParaRPr lang="en-US" sz="15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774</Words>
  <Application>Microsoft Office PowerPoint</Application>
  <PresentationFormat>Custom</PresentationFormat>
  <Paragraphs>149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Inter</vt:lpstr>
      <vt:lpstr>Arial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B 26146</cp:lastModifiedBy>
  <cp:revision>3</cp:revision>
  <dcterms:created xsi:type="dcterms:W3CDTF">2026-06-17T12:04:31Z</dcterms:created>
  <dcterms:modified xsi:type="dcterms:W3CDTF">2026-06-17T14:33:51Z</dcterms:modified>
</cp:coreProperties>
</file>